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64" r:id="rId9"/>
    <p:sldId id="265" r:id="rId10"/>
    <p:sldId id="266" r:id="rId11"/>
  </p:sldIdLst>
  <p:sldSz cx="9144000" cy="5143500" type="screen16x9"/>
  <p:notesSz cx="5143500" cy="9144000"/>
  <p:embeddedFontLst>
    <p:embeddedFont>
      <p:font typeface="Calibri" panose="020F0502020204030204" pitchFamily="34" charset="0"/>
      <p:regular r:id="rId13"/>
      <p:bold r:id="rId14"/>
      <p:italic r:id="rId15"/>
      <p:boldItalic r:id="rId16"/>
    </p:embeddedFont>
    <p:embeddedFont>
      <p:font typeface="IBM Plex Mono" panose="020B0509050203000203" pitchFamily="49" charset="0"/>
      <p:regular r:id="rId17"/>
      <p:bold r:id="rId18"/>
      <p:italic r:id="rId19"/>
      <p:boldItalic r:id="rId20"/>
    </p:embeddedFont>
    <p:embeddedFont>
      <p:font typeface="Inconsolata" pitchFamily="1" charset="0"/>
      <p:regular r:id="rId21"/>
    </p:embeddedFont>
    <p:embeddedFont>
      <p:font typeface="Montserrat" panose="00000500000000000000" pitchFamily="2" charset="0"/>
      <p:regular r:id="rId22"/>
      <p:bold r:id="rId23"/>
      <p:italic r:id="rId24"/>
      <p:boldItalic r:id="rId25"/>
    </p:embeddedFont>
    <p:embeddedFont>
      <p:font typeface="Montserrat Black" panose="00000A00000000000000"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3" d="100"/>
          <a:sy n="113" d="100"/>
        </p:scale>
        <p:origin x="5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12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68639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8ECE4"/>
          </a:solidFill>
          <a:ln/>
        </p:spPr>
        <p:txBody>
          <a:bodyPr/>
          <a:lstStyle/>
          <a:p>
            <a:endParaRPr/>
          </a:p>
        </p:txBody>
      </p:sp>
      <p:sp>
        <p:nvSpPr>
          <p:cNvPr id="3" name="Shape 1"/>
          <p:cNvSpPr/>
          <p:nvPr/>
        </p:nvSpPr>
        <p:spPr>
          <a:xfrm>
            <a:off x="0" y="0"/>
            <a:ext cx="9144000" cy="5143500"/>
          </a:xfrm>
          <a:prstGeom prst="rect">
            <a:avLst/>
          </a:prstGeom>
          <a:solidFill>
            <a:srgbClr val="F8ECE4"/>
          </a:solidFill>
          <a:ln/>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85842" y="380181"/>
            <a:ext cx="3287241" cy="4383063"/>
          </a:xfrm>
          <a:prstGeom prst="rect">
            <a:avLst/>
          </a:prstGeom>
        </p:spPr>
      </p:pic>
      <p:sp>
        <p:nvSpPr>
          <p:cNvPr id="4" name="Text 1"/>
          <p:cNvSpPr/>
          <p:nvPr/>
        </p:nvSpPr>
        <p:spPr>
          <a:xfrm>
            <a:off x="496119" y="1682204"/>
            <a:ext cx="4722763" cy="885974"/>
          </a:xfrm>
          <a:prstGeom prst="rect">
            <a:avLst/>
          </a:prstGeom>
          <a:noFill/>
          <a:ln/>
        </p:spPr>
        <p:txBody>
          <a:bodyPr wrap="square" lIns="0" tIns="0" rIns="0" bIns="0" rtlCol="0" anchor="t">
            <a:normAutofit/>
          </a:bodyPr>
          <a:lstStyle/>
          <a:p>
            <a:pPr marL="0" indent="0" algn="l">
              <a:lnSpc>
                <a:spcPct val="104000"/>
              </a:lnSpc>
              <a:buNone/>
            </a:pPr>
            <a:r>
              <a:rPr lang="en-US" sz="2750" b="1" dirty="0">
                <a:solidFill>
                  <a:srgbClr val="151617"/>
                </a:solidFill>
                <a:latin typeface="Montserrat Black" pitchFamily="34" charset="0"/>
                <a:ea typeface="Montserrat Black" pitchFamily="34" charset="-122"/>
                <a:cs typeface="Montserrat Black" pitchFamily="34" charset="-120"/>
              </a:rPr>
              <a:t>Atomic Habits — Book Review</a:t>
            </a:r>
            <a:endParaRPr lang="en-US" sz="2750" dirty="0"/>
          </a:p>
        </p:txBody>
      </p:sp>
      <p:sp>
        <p:nvSpPr>
          <p:cNvPr id="5" name="Text 2"/>
          <p:cNvSpPr/>
          <p:nvPr/>
        </p:nvSpPr>
        <p:spPr>
          <a:xfrm>
            <a:off x="496119" y="2780779"/>
            <a:ext cx="4722763" cy="680442"/>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By James Clear — Presented by Muhammad Usman (Roll No: BSE-24F-642)</a:t>
            </a:r>
            <a:endParaRPr lang="en-US" sz="1100" dirty="0"/>
          </a:p>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Subject: Expository Writing</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85842" y="380181"/>
            <a:ext cx="3287241" cy="4383063"/>
          </a:xfrm>
          <a:prstGeom prst="rect">
            <a:avLst/>
          </a:prstGeom>
        </p:spPr>
      </p:pic>
      <p:sp>
        <p:nvSpPr>
          <p:cNvPr id="4" name="Text 1"/>
          <p:cNvSpPr/>
          <p:nvPr/>
        </p:nvSpPr>
        <p:spPr>
          <a:xfrm>
            <a:off x="496120" y="2133600"/>
            <a:ext cx="4969960" cy="968587"/>
          </a:xfrm>
          <a:prstGeom prst="rect">
            <a:avLst/>
          </a:prstGeom>
          <a:noFill/>
          <a:ln/>
        </p:spPr>
        <p:txBody>
          <a:bodyPr wrap="square" lIns="0" tIns="0" rIns="0" bIns="0" rtlCol="0" anchor="t">
            <a:normAutofit/>
          </a:bodyPr>
          <a:lstStyle/>
          <a:p>
            <a:pPr marL="0" indent="0" algn="ctr">
              <a:lnSpc>
                <a:spcPct val="104000"/>
              </a:lnSpc>
              <a:buNone/>
            </a:pPr>
            <a:r>
              <a:rPr lang="en-US" sz="4400" b="1" dirty="0">
                <a:solidFill>
                  <a:srgbClr val="151617"/>
                </a:solidFill>
                <a:latin typeface="Montserrat Black" pitchFamily="34" charset="0"/>
                <a:ea typeface="Montserrat Black" pitchFamily="34" charset="-122"/>
                <a:cs typeface="Montserrat Black" pitchFamily="34" charset="-120"/>
              </a:rPr>
              <a:t>THANK YOU </a:t>
            </a:r>
            <a:endParaRPr lang="en-US" sz="4400" dirty="0"/>
          </a:p>
        </p:txBody>
      </p:sp>
      <p:sp>
        <p:nvSpPr>
          <p:cNvPr id="5" name="Text 2"/>
          <p:cNvSpPr/>
          <p:nvPr/>
        </p:nvSpPr>
        <p:spPr>
          <a:xfrm>
            <a:off x="496119" y="2228427"/>
            <a:ext cx="5147964" cy="602826"/>
          </a:xfrm>
          <a:prstGeom prst="rect">
            <a:avLst/>
          </a:prstGeom>
          <a:noFill/>
          <a:ln/>
        </p:spPr>
        <p:txBody>
          <a:bodyPr wrap="square" lIns="0" tIns="0" rIns="0" bIns="0" rtlCol="0" anchor="t">
            <a:normAutofit/>
          </a:bodyPr>
          <a:lstStyle/>
          <a:p>
            <a:pPr marL="0" indent="0" algn="ctr">
              <a:lnSpc>
                <a:spcPct val="133000"/>
              </a:lnSpc>
              <a:buNone/>
            </a:pPr>
            <a:endParaRPr lang="en-US" sz="1100" dirty="0"/>
          </a:p>
        </p:txBody>
      </p:sp>
    </p:spTree>
    <p:extLst>
      <p:ext uri="{BB962C8B-B14F-4D97-AF65-F5344CB8AC3E}">
        <p14:creationId xmlns:p14="http://schemas.microsoft.com/office/powerpoint/2010/main" val="3259630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70842" y="380181"/>
            <a:ext cx="3287241" cy="4383063"/>
          </a:xfrm>
          <a:prstGeom prst="rect">
            <a:avLst/>
          </a:prstGeom>
        </p:spPr>
      </p:pic>
      <p:sp>
        <p:nvSpPr>
          <p:cNvPr id="4" name="Text 1"/>
          <p:cNvSpPr/>
          <p:nvPr/>
        </p:nvSpPr>
        <p:spPr>
          <a:xfrm>
            <a:off x="3925119" y="1113458"/>
            <a:ext cx="4084737" cy="354360"/>
          </a:xfrm>
          <a:prstGeom prst="rect">
            <a:avLst/>
          </a:prstGeom>
          <a:noFill/>
          <a:ln/>
        </p:spPr>
        <p:txBody>
          <a:bodyPr wrap="none" lIns="0" tIns="0" rIns="0" bIns="0" rtlCol="0" anchor="t"/>
          <a:lstStyle/>
          <a:p>
            <a:pPr marL="0" indent="0" algn="l">
              <a:lnSpc>
                <a:spcPct val="104000"/>
              </a:lnSpc>
              <a:buNone/>
            </a:pPr>
            <a:r>
              <a:rPr lang="en-US" sz="2200" b="1" dirty="0">
                <a:solidFill>
                  <a:srgbClr val="151617"/>
                </a:solidFill>
                <a:latin typeface="Montserrat Black" pitchFamily="34" charset="0"/>
                <a:ea typeface="Montserrat Black" pitchFamily="34" charset="-122"/>
                <a:cs typeface="Montserrat Black" pitchFamily="34" charset="-120"/>
              </a:rPr>
              <a:t>What is Atomic Habits?</a:t>
            </a:r>
            <a:endParaRPr lang="en-US" sz="2200" dirty="0"/>
          </a:p>
        </p:txBody>
      </p:sp>
      <p:sp>
        <p:nvSpPr>
          <p:cNvPr id="5" name="Text 2"/>
          <p:cNvSpPr/>
          <p:nvPr/>
        </p:nvSpPr>
        <p:spPr>
          <a:xfrm>
            <a:off x="3925119" y="1680418"/>
            <a:ext cx="4722763" cy="1360884"/>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Published in 2018, James Clear’s Atomic Habits explains how tiny, consistent changes compound into significant personal transformation. The term "atomic" highlights the idea of very small units with powerful effects. Clear argues that systems and daily routines — not dramatic once-off efforts — create lasting results.</a:t>
            </a:r>
            <a:endParaRPr lang="en-US" sz="1100" dirty="0"/>
          </a:p>
        </p:txBody>
      </p:sp>
      <p:sp>
        <p:nvSpPr>
          <p:cNvPr id="6" name="Shape 3"/>
          <p:cNvSpPr/>
          <p:nvPr/>
        </p:nvSpPr>
        <p:spPr>
          <a:xfrm>
            <a:off x="3925119" y="3200772"/>
            <a:ext cx="4722763" cy="829196"/>
          </a:xfrm>
          <a:prstGeom prst="roundRect">
            <a:avLst>
              <a:gd name="adj" fmla="val 689"/>
            </a:avLst>
          </a:prstGeom>
          <a:solidFill>
            <a:srgbClr val="B6D6FC"/>
          </a:solidFill>
          <a:ln/>
        </p:spPr>
        <p:txBody>
          <a:bodyPr/>
          <a:lstStyle/>
          <a:p>
            <a:endParaRPr/>
          </a:p>
        </p:txBody>
      </p:sp>
      <p:pic>
        <p:nvPicPr>
          <p:cNvPr id="7" name="Image 1" descr="preencoded.png"/>
          <p:cNvPicPr>
            <a:picLocks noChangeAspect="1"/>
          </p:cNvPicPr>
          <p:nvPr/>
        </p:nvPicPr>
        <p:blipFill>
          <a:blip r:embed="rId4"/>
          <a:stretch>
            <a:fillRect/>
          </a:stretch>
        </p:blipFill>
        <p:spPr>
          <a:xfrm>
            <a:off x="4066877" y="3411066"/>
            <a:ext cx="177180" cy="141759"/>
          </a:xfrm>
          <a:prstGeom prst="rect">
            <a:avLst/>
          </a:prstGeom>
        </p:spPr>
      </p:pic>
      <p:sp>
        <p:nvSpPr>
          <p:cNvPr id="8" name="Text 4"/>
          <p:cNvSpPr/>
          <p:nvPr/>
        </p:nvSpPr>
        <p:spPr>
          <a:xfrm>
            <a:off x="4385816" y="3377952"/>
            <a:ext cx="4120307"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000000"/>
                </a:solidFill>
                <a:latin typeface="Inconsolata" pitchFamily="34" charset="0"/>
                <a:ea typeface="Inconsolata" pitchFamily="34" charset="-122"/>
                <a:cs typeface="Inconsolata" pitchFamily="34" charset="-120"/>
              </a:rPr>
              <a:t>Core message: small habits compound; design your environment and systems to make good habits inevitable.</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85842" y="380181"/>
            <a:ext cx="3287241" cy="4383063"/>
          </a:xfrm>
          <a:prstGeom prst="rect">
            <a:avLst/>
          </a:prstGeom>
        </p:spPr>
      </p:pic>
      <p:sp>
        <p:nvSpPr>
          <p:cNvPr id="4" name="Text 1"/>
          <p:cNvSpPr/>
          <p:nvPr/>
        </p:nvSpPr>
        <p:spPr>
          <a:xfrm>
            <a:off x="496119" y="453628"/>
            <a:ext cx="4722763" cy="708720"/>
          </a:xfrm>
          <a:prstGeom prst="rect">
            <a:avLst/>
          </a:prstGeom>
          <a:noFill/>
          <a:ln/>
        </p:spPr>
        <p:txBody>
          <a:bodyPr wrap="square" lIns="0" tIns="0" rIns="0" bIns="0" rtlCol="0" anchor="t">
            <a:normAutofit/>
          </a:bodyPr>
          <a:lstStyle/>
          <a:p>
            <a:pPr marL="0" indent="0" algn="l">
              <a:lnSpc>
                <a:spcPct val="104000"/>
              </a:lnSpc>
              <a:buNone/>
            </a:pPr>
            <a:r>
              <a:rPr lang="en-US" sz="2200" b="1" dirty="0">
                <a:solidFill>
                  <a:srgbClr val="151617"/>
                </a:solidFill>
                <a:latin typeface="Montserrat Black" pitchFamily="34" charset="0"/>
                <a:ea typeface="Montserrat Black" pitchFamily="34" charset="-122"/>
                <a:cs typeface="Montserrat Black" pitchFamily="34" charset="-120"/>
              </a:rPr>
              <a:t>The 1% Rule — Why Small Habits Matter</a:t>
            </a:r>
            <a:endParaRPr lang="en-US" sz="2200" dirty="0"/>
          </a:p>
        </p:txBody>
      </p:sp>
      <p:sp>
        <p:nvSpPr>
          <p:cNvPr id="5" name="Text 2"/>
          <p:cNvSpPr/>
          <p:nvPr/>
        </p:nvSpPr>
        <p:spPr>
          <a:xfrm>
            <a:off x="496119" y="1374949"/>
            <a:ext cx="4722763" cy="907256"/>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Improving by just 1% each day produces exponential gains over time. Conversely, tiny declines compound negatively. The key challenge isn’t understanding compounding — it’s sticking with the process long enough for effects to appear.</a:t>
            </a:r>
            <a:endParaRPr lang="en-US" sz="1100" dirty="0"/>
          </a:p>
        </p:txBody>
      </p:sp>
      <p:sp>
        <p:nvSpPr>
          <p:cNvPr id="6" name="Shape 3"/>
          <p:cNvSpPr/>
          <p:nvPr/>
        </p:nvSpPr>
        <p:spPr>
          <a:xfrm>
            <a:off x="496119" y="2441674"/>
            <a:ext cx="4722763" cy="1053182"/>
          </a:xfrm>
          <a:prstGeom prst="roundRect">
            <a:avLst>
              <a:gd name="adj" fmla="val 543"/>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endParaRPr/>
          </a:p>
        </p:txBody>
      </p:sp>
      <p:sp>
        <p:nvSpPr>
          <p:cNvPr id="7" name="Text 4"/>
          <p:cNvSpPr/>
          <p:nvPr/>
        </p:nvSpPr>
        <p:spPr>
          <a:xfrm>
            <a:off x="642640" y="2588196"/>
            <a:ext cx="2276103" cy="221456"/>
          </a:xfrm>
          <a:prstGeom prst="rect">
            <a:avLst/>
          </a:prstGeom>
          <a:noFill/>
          <a:ln/>
        </p:spPr>
        <p:txBody>
          <a:bodyPr wrap="none" lIns="0" tIns="0" rIns="0" bIns="0" rtlCol="0" anchor="t"/>
          <a:lstStyle/>
          <a:p>
            <a:pPr marL="0" indent="0" algn="l">
              <a:lnSpc>
                <a:spcPct val="104000"/>
              </a:lnSpc>
              <a:buNone/>
            </a:pPr>
            <a:r>
              <a:rPr lang="en-US" sz="1350" b="1" dirty="0">
                <a:solidFill>
                  <a:srgbClr val="151617"/>
                </a:solidFill>
                <a:latin typeface="Montserrat Black" pitchFamily="34" charset="0"/>
                <a:ea typeface="Montserrat Black" pitchFamily="34" charset="-122"/>
                <a:cs typeface="Montserrat Black" pitchFamily="34" charset="-120"/>
              </a:rPr>
              <a:t>Compound Growth</a:t>
            </a:r>
            <a:endParaRPr lang="en-US" sz="1350" dirty="0"/>
          </a:p>
        </p:txBody>
      </p:sp>
      <p:sp>
        <p:nvSpPr>
          <p:cNvPr id="8" name="Text 5"/>
          <p:cNvSpPr/>
          <p:nvPr/>
        </p:nvSpPr>
        <p:spPr>
          <a:xfrm>
            <a:off x="642640" y="2894707"/>
            <a:ext cx="4429720"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Small gains accumulate into major outcomes across months and years.</a:t>
            </a:r>
            <a:endParaRPr lang="en-US" sz="1100" dirty="0"/>
          </a:p>
        </p:txBody>
      </p:sp>
      <p:sp>
        <p:nvSpPr>
          <p:cNvPr id="9" name="Shape 6"/>
          <p:cNvSpPr/>
          <p:nvPr/>
        </p:nvSpPr>
        <p:spPr>
          <a:xfrm>
            <a:off x="496119" y="3636615"/>
            <a:ext cx="4722763" cy="1053182"/>
          </a:xfrm>
          <a:prstGeom prst="roundRect">
            <a:avLst>
              <a:gd name="adj" fmla="val 543"/>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endParaRPr/>
          </a:p>
        </p:txBody>
      </p:sp>
      <p:sp>
        <p:nvSpPr>
          <p:cNvPr id="10" name="Text 7"/>
          <p:cNvSpPr/>
          <p:nvPr/>
        </p:nvSpPr>
        <p:spPr>
          <a:xfrm>
            <a:off x="642640" y="3783137"/>
            <a:ext cx="2230413" cy="221456"/>
          </a:xfrm>
          <a:prstGeom prst="rect">
            <a:avLst/>
          </a:prstGeom>
          <a:noFill/>
          <a:ln/>
        </p:spPr>
        <p:txBody>
          <a:bodyPr wrap="none" lIns="0" tIns="0" rIns="0" bIns="0" rtlCol="0" anchor="t"/>
          <a:lstStyle/>
          <a:p>
            <a:pPr marL="0" indent="0" algn="l">
              <a:lnSpc>
                <a:spcPct val="104000"/>
              </a:lnSpc>
              <a:buNone/>
            </a:pPr>
            <a:r>
              <a:rPr lang="en-US" sz="1350" b="1" dirty="0">
                <a:solidFill>
                  <a:srgbClr val="151617"/>
                </a:solidFill>
                <a:latin typeface="Montserrat Black" pitchFamily="34" charset="0"/>
                <a:ea typeface="Montserrat Black" pitchFamily="34" charset="-122"/>
                <a:cs typeface="Montserrat Black" pitchFamily="34" charset="-120"/>
              </a:rPr>
              <a:t>Patience Required</a:t>
            </a:r>
            <a:endParaRPr lang="en-US" sz="1350" dirty="0"/>
          </a:p>
        </p:txBody>
      </p:sp>
      <p:sp>
        <p:nvSpPr>
          <p:cNvPr id="11" name="Text 8"/>
          <p:cNvSpPr/>
          <p:nvPr/>
        </p:nvSpPr>
        <p:spPr>
          <a:xfrm>
            <a:off x="642640" y="4089648"/>
            <a:ext cx="4429720"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Progress is often invisible early on — consistency beats intensity.</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79219" y="371401"/>
            <a:ext cx="3300487" cy="4400699"/>
          </a:xfrm>
          <a:prstGeom prst="rect">
            <a:avLst/>
          </a:prstGeom>
        </p:spPr>
      </p:pic>
      <p:sp>
        <p:nvSpPr>
          <p:cNvPr id="4" name="Text 1"/>
          <p:cNvSpPr/>
          <p:nvPr/>
        </p:nvSpPr>
        <p:spPr>
          <a:xfrm>
            <a:off x="449610" y="365522"/>
            <a:ext cx="4815780" cy="642342"/>
          </a:xfrm>
          <a:prstGeom prst="rect">
            <a:avLst/>
          </a:prstGeom>
          <a:noFill/>
          <a:ln/>
        </p:spPr>
        <p:txBody>
          <a:bodyPr wrap="square" lIns="0" tIns="0" rIns="0" bIns="0" rtlCol="0" anchor="t">
            <a:normAutofit/>
          </a:bodyPr>
          <a:lstStyle/>
          <a:p>
            <a:pPr marL="0" indent="0" algn="l">
              <a:lnSpc>
                <a:spcPct val="104000"/>
              </a:lnSpc>
              <a:buNone/>
            </a:pPr>
            <a:r>
              <a:rPr lang="en-US" sz="2000" b="1" dirty="0">
                <a:solidFill>
                  <a:srgbClr val="151617"/>
                </a:solidFill>
                <a:latin typeface="Montserrat Black" pitchFamily="34" charset="0"/>
                <a:ea typeface="Montserrat Black" pitchFamily="34" charset="-122"/>
                <a:cs typeface="Montserrat Black" pitchFamily="34" charset="-120"/>
              </a:rPr>
              <a:t>INSTANT VS DELAYED REWARDS</a:t>
            </a:r>
            <a:endParaRPr lang="en-US" sz="2000" dirty="0"/>
          </a:p>
        </p:txBody>
      </p:sp>
      <p:sp>
        <p:nvSpPr>
          <p:cNvPr id="5" name="Text 2"/>
          <p:cNvSpPr/>
          <p:nvPr/>
        </p:nvSpPr>
        <p:spPr>
          <a:xfrm>
            <a:off x="513829" y="790908"/>
            <a:ext cx="4815780" cy="587797"/>
          </a:xfrm>
          <a:prstGeom prst="rect">
            <a:avLst/>
          </a:prstGeom>
          <a:noFill/>
          <a:ln/>
        </p:spPr>
        <p:txBody>
          <a:bodyPr wrap="square" lIns="0" tIns="0" rIns="0" bIns="0" rtlCol="0" anchor="t">
            <a:normAutofit/>
          </a:bodyPr>
          <a:lstStyle/>
          <a:p>
            <a:pPr marL="0" indent="0" algn="l">
              <a:lnSpc>
                <a:spcPct val="127000"/>
              </a:lnSpc>
              <a:buNone/>
            </a:pPr>
            <a:r>
              <a:rPr lang="en-US" sz="1000" dirty="0">
                <a:solidFill>
                  <a:srgbClr val="151617"/>
                </a:solidFill>
                <a:latin typeface="Inconsolata" pitchFamily="34" charset="0"/>
                <a:ea typeface="Inconsolata" pitchFamily="34" charset="-122"/>
                <a:cs typeface="Inconsolata" pitchFamily="34" charset="-120"/>
              </a:rPr>
              <a:t>Why </a:t>
            </a:r>
            <a:r>
              <a:rPr lang="en-GB" sz="1000" b="0" i="0" dirty="0">
                <a:solidFill>
                  <a:srgbClr val="333333"/>
                </a:solidFill>
                <a:effectLst/>
                <a:latin typeface="IBM Plex Mono" panose="020B0509050203000203" pitchFamily="49" charset="0"/>
              </a:rPr>
              <a:t>are bad habits so easy, and good habits so hard? </a:t>
            </a:r>
            <a:r>
              <a:rPr lang="en-GB" sz="1000" dirty="0">
                <a:solidFill>
                  <a:srgbClr val="333333"/>
                </a:solidFill>
                <a:latin typeface="IBM Plex Mono" panose="020B0509050203000203" pitchFamily="49" charset="0"/>
              </a:rPr>
              <a:t>B</a:t>
            </a:r>
            <a:r>
              <a:rPr lang="en-GB" sz="1000" b="0" i="0" dirty="0">
                <a:solidFill>
                  <a:srgbClr val="333333"/>
                </a:solidFill>
                <a:effectLst/>
                <a:latin typeface="IBM Plex Mono" panose="020B0509050203000203" pitchFamily="49" charset="0"/>
              </a:rPr>
              <a:t>ehaviour change is a battle between what feels good </a:t>
            </a:r>
            <a:r>
              <a:rPr lang="en-GB" sz="1000" b="1" i="0" dirty="0">
                <a:solidFill>
                  <a:srgbClr val="333333"/>
                </a:solidFill>
                <a:effectLst/>
                <a:latin typeface="IBM Plex Mono" panose="020B0509050203000203" pitchFamily="49" charset="0"/>
              </a:rPr>
              <a:t>now</a:t>
            </a:r>
            <a:r>
              <a:rPr lang="en-GB" sz="1000" b="0" i="0" dirty="0">
                <a:solidFill>
                  <a:srgbClr val="333333"/>
                </a:solidFill>
                <a:effectLst/>
                <a:latin typeface="IBM Plex Mono" panose="020B0509050203000203" pitchFamily="49" charset="0"/>
              </a:rPr>
              <a:t> vs. what's good </a:t>
            </a:r>
            <a:r>
              <a:rPr lang="en-GB" sz="1000" b="1" i="0" dirty="0">
                <a:solidFill>
                  <a:srgbClr val="333333"/>
                </a:solidFill>
                <a:effectLst/>
                <a:latin typeface="IBM Plex Mono" panose="020B0509050203000203" pitchFamily="49" charset="0"/>
              </a:rPr>
              <a:t>later</a:t>
            </a:r>
            <a:r>
              <a:rPr lang="en-GB" sz="1000" b="0" i="0" dirty="0">
                <a:solidFill>
                  <a:srgbClr val="333333"/>
                </a:solidFill>
                <a:effectLst/>
                <a:latin typeface="IBM Plex Mono" panose="020B0509050203000203" pitchFamily="49" charset="0"/>
              </a:rPr>
              <a:t>.</a:t>
            </a:r>
            <a:endParaRPr lang="en-US" sz="1000" dirty="0"/>
          </a:p>
        </p:txBody>
      </p:sp>
      <p:sp>
        <p:nvSpPr>
          <p:cNvPr id="16" name="Shape 3">
            <a:extLst>
              <a:ext uri="{FF2B5EF4-FFF2-40B4-BE49-F238E27FC236}">
                <a16:creationId xmlns:a16="http://schemas.microsoft.com/office/drawing/2014/main" id="{5324B1BC-C3B1-44AE-B31E-02E2F3A581C1}"/>
              </a:ext>
            </a:extLst>
          </p:cNvPr>
          <p:cNvSpPr/>
          <p:nvPr/>
        </p:nvSpPr>
        <p:spPr>
          <a:xfrm>
            <a:off x="513830" y="1643807"/>
            <a:ext cx="4479812" cy="1329686"/>
          </a:xfrm>
          <a:prstGeom prst="roundRect">
            <a:avLst>
              <a:gd name="adj" fmla="val 543"/>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r>
              <a:rPr lang="en-GB" sz="1600" b="1" i="0" dirty="0">
                <a:solidFill>
                  <a:srgbClr val="1A1A1A"/>
                </a:solidFill>
                <a:effectLst/>
                <a:latin typeface="Montserrat" panose="00000500000000000000" pitchFamily="2" charset="0"/>
              </a:rPr>
              <a:t>Bad Habits</a:t>
            </a:r>
            <a:br>
              <a:rPr lang="en-GB" sz="1600" b="1" i="0" dirty="0">
                <a:solidFill>
                  <a:srgbClr val="1A1A1A"/>
                </a:solidFill>
                <a:effectLst/>
                <a:latin typeface="Montserrat" panose="00000500000000000000" pitchFamily="2" charset="0"/>
              </a:rPr>
            </a:br>
            <a:endParaRPr lang="en-GB" sz="1600" b="1" i="0" dirty="0">
              <a:solidFill>
                <a:srgbClr val="1A1A1A"/>
              </a:solidFill>
              <a:effectLst/>
              <a:latin typeface="Montserrat" panose="00000500000000000000" pitchFamily="2" charset="0"/>
            </a:endParaRPr>
          </a:p>
          <a:p>
            <a:r>
              <a:rPr lang="en-GB" sz="1200" b="0" i="0" dirty="0">
                <a:solidFill>
                  <a:srgbClr val="444444"/>
                </a:solidFill>
                <a:effectLst/>
                <a:latin typeface="IBM Plex Mono" panose="020B0509050203000203" pitchFamily="49" charset="0"/>
              </a:rPr>
              <a:t>Provide </a:t>
            </a:r>
            <a:r>
              <a:rPr lang="en-GB" sz="1200" b="1" i="0" dirty="0">
                <a:solidFill>
                  <a:srgbClr val="444444"/>
                </a:solidFill>
                <a:effectLst/>
                <a:latin typeface="IBM Plex Mono" panose="020B0509050203000203" pitchFamily="49" charset="0"/>
              </a:rPr>
              <a:t>Immediate Joy</a:t>
            </a:r>
            <a:r>
              <a:rPr lang="en-GB" sz="1200" b="0" i="0" dirty="0">
                <a:solidFill>
                  <a:srgbClr val="444444"/>
                </a:solidFill>
                <a:effectLst/>
                <a:latin typeface="IBM Plex Mono" panose="020B0509050203000203" pitchFamily="49" charset="0"/>
              </a:rPr>
              <a:t> but result in </a:t>
            </a:r>
            <a:r>
              <a:rPr lang="en-GB" sz="1200" b="1" i="0" dirty="0">
                <a:solidFill>
                  <a:srgbClr val="444444"/>
                </a:solidFill>
                <a:effectLst/>
                <a:latin typeface="IBM Plex Mono" panose="020B0509050203000203" pitchFamily="49" charset="0"/>
              </a:rPr>
              <a:t>Delayed Pain</a:t>
            </a:r>
            <a:r>
              <a:rPr lang="en-GB" sz="1200" b="0" i="0" dirty="0">
                <a:solidFill>
                  <a:srgbClr val="444444"/>
                </a:solidFill>
                <a:effectLst/>
                <a:latin typeface="IBM Plex Mono" panose="020B0509050203000203" pitchFamily="49" charset="0"/>
              </a:rPr>
              <a:t>.</a:t>
            </a:r>
            <a:br>
              <a:rPr lang="en-GB" sz="1050" b="0" i="0" dirty="0">
                <a:solidFill>
                  <a:srgbClr val="444444"/>
                </a:solidFill>
                <a:effectLst/>
                <a:latin typeface="IBM Plex Mono" panose="020B0509050203000203" pitchFamily="49" charset="0"/>
              </a:rPr>
            </a:br>
            <a:br>
              <a:rPr lang="en-GB" sz="1050" b="0" i="0" dirty="0">
                <a:solidFill>
                  <a:srgbClr val="444444"/>
                </a:solidFill>
                <a:effectLst/>
                <a:latin typeface="IBM Plex Mono" panose="020B0509050203000203" pitchFamily="49" charset="0"/>
              </a:rPr>
            </a:br>
            <a:r>
              <a:rPr lang="en-GB" sz="1050" b="0" i="1" dirty="0">
                <a:solidFill>
                  <a:srgbClr val="444444"/>
                </a:solidFill>
                <a:effectLst/>
              </a:rPr>
              <a:t>Example: Playing games feels great now, but causes lost time and stress later.</a:t>
            </a:r>
            <a:br>
              <a:rPr lang="en-GB" sz="1050" dirty="0"/>
            </a:br>
            <a:endParaRPr lang="en-GB" sz="1050" dirty="0"/>
          </a:p>
        </p:txBody>
      </p:sp>
      <p:sp>
        <p:nvSpPr>
          <p:cNvPr id="17" name="Shape 3">
            <a:extLst>
              <a:ext uri="{FF2B5EF4-FFF2-40B4-BE49-F238E27FC236}">
                <a16:creationId xmlns:a16="http://schemas.microsoft.com/office/drawing/2014/main" id="{AAC20741-26F3-4C41-9F54-81A42E7D62F3}"/>
              </a:ext>
            </a:extLst>
          </p:cNvPr>
          <p:cNvSpPr/>
          <p:nvPr/>
        </p:nvSpPr>
        <p:spPr>
          <a:xfrm>
            <a:off x="515524" y="3197840"/>
            <a:ext cx="4478118" cy="1414800"/>
          </a:xfrm>
          <a:prstGeom prst="roundRect">
            <a:avLst>
              <a:gd name="adj" fmla="val 543"/>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pPr algn="l"/>
            <a:r>
              <a:rPr lang="en-GB" sz="1600" b="1" i="0" dirty="0">
                <a:solidFill>
                  <a:srgbClr val="1A1A1A"/>
                </a:solidFill>
                <a:effectLst/>
                <a:latin typeface="Montserrat" panose="00000500000000000000" pitchFamily="2" charset="0"/>
              </a:rPr>
              <a:t>Good Habits</a:t>
            </a:r>
            <a:br>
              <a:rPr lang="en-GB" sz="1600" b="1" i="0" dirty="0">
                <a:solidFill>
                  <a:srgbClr val="1A1A1A"/>
                </a:solidFill>
                <a:effectLst/>
                <a:latin typeface="Montserrat" panose="00000500000000000000" pitchFamily="2" charset="0"/>
              </a:rPr>
            </a:br>
            <a:endParaRPr lang="en-GB" sz="1600" b="1" i="0" dirty="0">
              <a:solidFill>
                <a:srgbClr val="1A1A1A"/>
              </a:solidFill>
              <a:effectLst/>
              <a:latin typeface="Montserrat" panose="00000500000000000000" pitchFamily="2" charset="0"/>
            </a:endParaRPr>
          </a:p>
          <a:p>
            <a:r>
              <a:rPr lang="en-GB" sz="1200" b="0" i="0" dirty="0">
                <a:solidFill>
                  <a:srgbClr val="444444"/>
                </a:solidFill>
                <a:effectLst/>
                <a:latin typeface="IBM Plex Mono" panose="020B0509050203000203" pitchFamily="49" charset="0"/>
              </a:rPr>
              <a:t>Require </a:t>
            </a:r>
            <a:r>
              <a:rPr lang="en-GB" sz="1200" b="1" i="0" dirty="0">
                <a:solidFill>
                  <a:srgbClr val="444444"/>
                </a:solidFill>
                <a:effectLst/>
                <a:latin typeface="IBM Plex Mono" panose="020B0509050203000203" pitchFamily="49" charset="0"/>
              </a:rPr>
              <a:t>Immediate Pain (Effort)</a:t>
            </a:r>
            <a:r>
              <a:rPr lang="en-GB" sz="1200" b="0" i="0" dirty="0">
                <a:solidFill>
                  <a:srgbClr val="444444"/>
                </a:solidFill>
                <a:effectLst/>
                <a:latin typeface="IBM Plex Mono" panose="020B0509050203000203" pitchFamily="49" charset="0"/>
              </a:rPr>
              <a:t> but result in </a:t>
            </a:r>
            <a:r>
              <a:rPr lang="en-GB" sz="1200" b="1" i="0" dirty="0">
                <a:solidFill>
                  <a:srgbClr val="444444"/>
                </a:solidFill>
                <a:effectLst/>
                <a:latin typeface="IBM Plex Mono" panose="020B0509050203000203" pitchFamily="49" charset="0"/>
              </a:rPr>
              <a:t>Delayed Joy</a:t>
            </a:r>
            <a:r>
              <a:rPr lang="en-GB" sz="1200" b="0" i="0" dirty="0">
                <a:solidFill>
                  <a:srgbClr val="444444"/>
                </a:solidFill>
                <a:effectLst/>
                <a:latin typeface="IBM Plex Mono" panose="020B0509050203000203" pitchFamily="49" charset="0"/>
              </a:rPr>
              <a:t>.</a:t>
            </a:r>
            <a:br>
              <a:rPr lang="en-GB" sz="1200" b="0" i="0" dirty="0">
                <a:solidFill>
                  <a:srgbClr val="444444"/>
                </a:solidFill>
                <a:effectLst/>
                <a:latin typeface="IBM Plex Mono" panose="020B0509050203000203" pitchFamily="49" charset="0"/>
              </a:rPr>
            </a:br>
            <a:br>
              <a:rPr lang="en-GB" sz="1050" b="0" i="0" dirty="0">
                <a:solidFill>
                  <a:srgbClr val="444444"/>
                </a:solidFill>
                <a:effectLst/>
              </a:rPr>
            </a:br>
            <a:r>
              <a:rPr lang="en-GB" sz="1050" b="0" i="1" dirty="0">
                <a:solidFill>
                  <a:srgbClr val="444444"/>
                </a:solidFill>
                <a:effectLst/>
              </a:rPr>
              <a:t>Example: Studying is tough now, but brings career success and knowledge later.</a:t>
            </a:r>
            <a:br>
              <a:rPr lang="en-GB" sz="1050" dirty="0"/>
            </a:br>
            <a:endParaRPr lang="en-GB"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67015" y="355104"/>
            <a:ext cx="3324969" cy="4433292"/>
          </a:xfrm>
          <a:prstGeom prst="rect">
            <a:avLst/>
          </a:prstGeom>
        </p:spPr>
      </p:pic>
      <p:sp>
        <p:nvSpPr>
          <p:cNvPr id="4" name="Text 1"/>
          <p:cNvSpPr/>
          <p:nvPr/>
        </p:nvSpPr>
        <p:spPr>
          <a:xfrm>
            <a:off x="364331" y="306884"/>
            <a:ext cx="4025578" cy="260226"/>
          </a:xfrm>
          <a:prstGeom prst="rect">
            <a:avLst/>
          </a:prstGeom>
          <a:noFill/>
          <a:ln/>
        </p:spPr>
        <p:txBody>
          <a:bodyPr wrap="none" lIns="0" tIns="0" rIns="0" bIns="0" rtlCol="0" anchor="t"/>
          <a:lstStyle/>
          <a:p>
            <a:pPr marL="0" indent="0" algn="l">
              <a:lnSpc>
                <a:spcPct val="104000"/>
              </a:lnSpc>
              <a:buNone/>
            </a:pPr>
            <a:r>
              <a:rPr lang="en-US" sz="1600" b="1" dirty="0">
                <a:solidFill>
                  <a:srgbClr val="151617"/>
                </a:solidFill>
                <a:latin typeface="Montserrat Black" pitchFamily="34" charset="0"/>
                <a:ea typeface="Montserrat Black" pitchFamily="34" charset="-122"/>
                <a:cs typeface="Montserrat Black" pitchFamily="34" charset="-120"/>
              </a:rPr>
              <a:t>The 4 Laws of Behavior Change</a:t>
            </a:r>
            <a:endParaRPr lang="en-US" sz="1600" dirty="0"/>
          </a:p>
        </p:txBody>
      </p:sp>
      <p:sp>
        <p:nvSpPr>
          <p:cNvPr id="5" name="Text 2"/>
          <p:cNvSpPr/>
          <p:nvPr/>
        </p:nvSpPr>
        <p:spPr>
          <a:xfrm>
            <a:off x="364331" y="681782"/>
            <a:ext cx="4986338" cy="288875"/>
          </a:xfrm>
          <a:prstGeom prst="rect">
            <a:avLst/>
          </a:prstGeom>
          <a:noFill/>
          <a:ln/>
        </p:spPr>
        <p:txBody>
          <a:bodyPr wrap="square" lIns="0" tIns="0" rIns="0" bIns="0" rtlCol="0" anchor="t">
            <a:normAutofit/>
          </a:bodyPr>
          <a:lstStyle/>
          <a:p>
            <a:pPr marL="0" indent="0" algn="l">
              <a:lnSpc>
                <a:spcPct val="116000"/>
              </a:lnSpc>
              <a:buNone/>
            </a:pPr>
            <a:r>
              <a:rPr lang="en-US" sz="800" dirty="0">
                <a:solidFill>
                  <a:srgbClr val="151617"/>
                </a:solidFill>
                <a:latin typeface="Inconsolata" pitchFamily="34" charset="0"/>
                <a:ea typeface="Inconsolata" pitchFamily="34" charset="-122"/>
                <a:cs typeface="Inconsolata" pitchFamily="34" charset="-120"/>
              </a:rPr>
              <a:t>Use these four practical rules to build habits that stick — and reverse them to break bad habits.</a:t>
            </a:r>
            <a:endParaRPr lang="en-US" sz="800" dirty="0"/>
          </a:p>
        </p:txBody>
      </p:sp>
      <p:sp>
        <p:nvSpPr>
          <p:cNvPr id="6" name="Shape 3"/>
          <p:cNvSpPr/>
          <p:nvPr/>
        </p:nvSpPr>
        <p:spPr>
          <a:xfrm>
            <a:off x="364331" y="1212726"/>
            <a:ext cx="4986338" cy="731565"/>
          </a:xfrm>
          <a:prstGeom prst="roundRect">
            <a:avLst>
              <a:gd name="adj" fmla="val 9374"/>
            </a:avLst>
          </a:prstGeom>
          <a:solidFill>
            <a:srgbClr val="F8ECE4"/>
          </a:solidFill>
          <a:ln w="14288">
            <a:solidFill>
              <a:srgbClr val="151617"/>
            </a:solidFill>
            <a:prstDash val="solid"/>
          </a:ln>
          <a:effectLst>
            <a:outerShdw dist="12700" dir="2700000" algn="bl" rotWithShape="0">
              <a:srgbClr val="151617">
                <a:alpha val="100000"/>
              </a:srgbClr>
            </a:outerShdw>
          </a:effectLst>
        </p:spPr>
        <p:txBody>
          <a:bodyPr/>
          <a:lstStyle/>
          <a:p>
            <a:endParaRPr/>
          </a:p>
        </p:txBody>
      </p:sp>
      <p:sp>
        <p:nvSpPr>
          <p:cNvPr id="7" name="Shape 4"/>
          <p:cNvSpPr/>
          <p:nvPr/>
        </p:nvSpPr>
        <p:spPr>
          <a:xfrm>
            <a:off x="364331" y="1198438"/>
            <a:ext cx="4986338" cy="57150"/>
          </a:xfrm>
          <a:prstGeom prst="roundRect">
            <a:avLst>
              <a:gd name="adj" fmla="val 10000"/>
            </a:avLst>
          </a:prstGeom>
          <a:solidFill>
            <a:srgbClr val="151617"/>
          </a:solidFill>
          <a:ln/>
        </p:spPr>
        <p:txBody>
          <a:bodyPr/>
          <a:lstStyle/>
          <a:p>
            <a:endParaRPr/>
          </a:p>
        </p:txBody>
      </p:sp>
      <p:sp>
        <p:nvSpPr>
          <p:cNvPr id="8" name="Shape 5"/>
          <p:cNvSpPr/>
          <p:nvPr/>
        </p:nvSpPr>
        <p:spPr>
          <a:xfrm>
            <a:off x="2701342" y="1056605"/>
            <a:ext cx="312316" cy="312316"/>
          </a:xfrm>
          <a:prstGeom prst="roundRect">
            <a:avLst>
              <a:gd name="adj" fmla="val 182988"/>
            </a:avLst>
          </a:prstGeom>
          <a:solidFill>
            <a:srgbClr val="151617"/>
          </a:solidFill>
          <a:ln/>
        </p:spPr>
        <p:txBody>
          <a:bodyPr/>
          <a:lstStyle/>
          <a:p>
            <a:endParaRPr/>
          </a:p>
        </p:txBody>
      </p:sp>
      <p:pic>
        <p:nvPicPr>
          <p:cNvPr id="9"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5029" y="1150293"/>
            <a:ext cx="124867" cy="124867"/>
          </a:xfrm>
          <a:prstGeom prst="rect">
            <a:avLst/>
          </a:prstGeom>
        </p:spPr>
      </p:pic>
      <p:sp>
        <p:nvSpPr>
          <p:cNvPr id="10" name="Text 6"/>
          <p:cNvSpPr/>
          <p:nvPr/>
        </p:nvSpPr>
        <p:spPr>
          <a:xfrm>
            <a:off x="482724" y="1472952"/>
            <a:ext cx="1758553" cy="162669"/>
          </a:xfrm>
          <a:prstGeom prst="rect">
            <a:avLst/>
          </a:prstGeom>
          <a:noFill/>
          <a:ln/>
        </p:spPr>
        <p:txBody>
          <a:bodyPr wrap="none" lIns="0" tIns="0" rIns="0" bIns="0" rtlCol="0" anchor="t"/>
          <a:lstStyle/>
          <a:p>
            <a:pPr marL="0" indent="0" algn="l">
              <a:lnSpc>
                <a:spcPct val="104000"/>
              </a:lnSpc>
              <a:buNone/>
            </a:pPr>
            <a:r>
              <a:rPr lang="en-US" sz="1000" b="1" dirty="0">
                <a:solidFill>
                  <a:srgbClr val="151617"/>
                </a:solidFill>
                <a:latin typeface="Montserrat Black" pitchFamily="34" charset="0"/>
                <a:ea typeface="Montserrat Black" pitchFamily="34" charset="-122"/>
                <a:cs typeface="Montserrat Black" pitchFamily="34" charset="-120"/>
              </a:rPr>
              <a:t>1. Make it Obvious</a:t>
            </a:r>
            <a:endParaRPr lang="en-US" sz="1000" dirty="0"/>
          </a:p>
        </p:txBody>
      </p:sp>
      <p:sp>
        <p:nvSpPr>
          <p:cNvPr id="11" name="Text 7"/>
          <p:cNvSpPr/>
          <p:nvPr/>
        </p:nvSpPr>
        <p:spPr>
          <a:xfrm>
            <a:off x="482724" y="1681460"/>
            <a:ext cx="5206752" cy="144438"/>
          </a:xfrm>
          <a:prstGeom prst="rect">
            <a:avLst/>
          </a:prstGeom>
          <a:noFill/>
          <a:ln/>
        </p:spPr>
        <p:txBody>
          <a:bodyPr wrap="none" lIns="0" tIns="0" rIns="0" bIns="0" rtlCol="0" anchor="t"/>
          <a:lstStyle/>
          <a:p>
            <a:pPr marL="0" indent="0" algn="l">
              <a:lnSpc>
                <a:spcPct val="116000"/>
              </a:lnSpc>
              <a:buNone/>
            </a:pPr>
            <a:r>
              <a:rPr lang="en-US" sz="800" dirty="0">
                <a:solidFill>
                  <a:srgbClr val="151617"/>
                </a:solidFill>
                <a:latin typeface="Inconsolata" pitchFamily="34" charset="0"/>
                <a:ea typeface="Inconsolata" pitchFamily="34" charset="-122"/>
                <a:cs typeface="Inconsolata" pitchFamily="34" charset="-120"/>
              </a:rPr>
              <a:t>Design visible cues and set specific implementation intentions (when/where).</a:t>
            </a:r>
            <a:endParaRPr lang="en-US" sz="800" dirty="0"/>
          </a:p>
        </p:txBody>
      </p:sp>
      <p:sp>
        <p:nvSpPr>
          <p:cNvPr id="12" name="Shape 8"/>
          <p:cNvSpPr/>
          <p:nvPr/>
        </p:nvSpPr>
        <p:spPr>
          <a:xfrm>
            <a:off x="364331" y="2176835"/>
            <a:ext cx="4986338" cy="731565"/>
          </a:xfrm>
          <a:prstGeom prst="roundRect">
            <a:avLst>
              <a:gd name="adj" fmla="val 9374"/>
            </a:avLst>
          </a:prstGeom>
          <a:solidFill>
            <a:srgbClr val="F8ECE4"/>
          </a:solidFill>
          <a:ln w="14288">
            <a:solidFill>
              <a:srgbClr val="151617"/>
            </a:solidFill>
            <a:prstDash val="solid"/>
          </a:ln>
          <a:effectLst>
            <a:outerShdw dist="12700" dir="2700000" algn="bl" rotWithShape="0">
              <a:srgbClr val="151617">
                <a:alpha val="100000"/>
              </a:srgbClr>
            </a:outerShdw>
          </a:effectLst>
        </p:spPr>
        <p:txBody>
          <a:bodyPr/>
          <a:lstStyle/>
          <a:p>
            <a:endParaRPr/>
          </a:p>
        </p:txBody>
      </p:sp>
      <p:sp>
        <p:nvSpPr>
          <p:cNvPr id="13" name="Shape 9"/>
          <p:cNvSpPr/>
          <p:nvPr/>
        </p:nvSpPr>
        <p:spPr>
          <a:xfrm>
            <a:off x="364331" y="2162547"/>
            <a:ext cx="4986338" cy="57150"/>
          </a:xfrm>
          <a:prstGeom prst="roundRect">
            <a:avLst>
              <a:gd name="adj" fmla="val 10000"/>
            </a:avLst>
          </a:prstGeom>
          <a:solidFill>
            <a:srgbClr val="151617"/>
          </a:solidFill>
          <a:ln/>
        </p:spPr>
        <p:txBody>
          <a:bodyPr/>
          <a:lstStyle/>
          <a:p>
            <a:endParaRPr/>
          </a:p>
        </p:txBody>
      </p:sp>
      <p:sp>
        <p:nvSpPr>
          <p:cNvPr id="14" name="Shape 10"/>
          <p:cNvSpPr/>
          <p:nvPr/>
        </p:nvSpPr>
        <p:spPr>
          <a:xfrm>
            <a:off x="2701342" y="2020714"/>
            <a:ext cx="312316" cy="312316"/>
          </a:xfrm>
          <a:prstGeom prst="roundRect">
            <a:avLst>
              <a:gd name="adj" fmla="val 182988"/>
            </a:avLst>
          </a:prstGeom>
          <a:solidFill>
            <a:srgbClr val="151617"/>
          </a:solidFill>
          <a:ln/>
        </p:spPr>
        <p:txBody>
          <a:bodyPr/>
          <a:lstStyle/>
          <a:p>
            <a:endParaRPr/>
          </a:p>
        </p:txBody>
      </p:sp>
      <p:pic>
        <p:nvPicPr>
          <p:cNvPr id="15" name="Image 2" descr="preencoded.png"/>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2795029" y="2114401"/>
            <a:ext cx="124867" cy="124867"/>
          </a:xfrm>
          <a:prstGeom prst="rect">
            <a:avLst/>
          </a:prstGeom>
        </p:spPr>
      </p:pic>
      <p:sp>
        <p:nvSpPr>
          <p:cNvPr id="16" name="Text 11"/>
          <p:cNvSpPr/>
          <p:nvPr/>
        </p:nvSpPr>
        <p:spPr>
          <a:xfrm>
            <a:off x="482724" y="2437061"/>
            <a:ext cx="1889224" cy="162669"/>
          </a:xfrm>
          <a:prstGeom prst="rect">
            <a:avLst/>
          </a:prstGeom>
          <a:noFill/>
          <a:ln/>
        </p:spPr>
        <p:txBody>
          <a:bodyPr wrap="none" lIns="0" tIns="0" rIns="0" bIns="0" rtlCol="0" anchor="t"/>
          <a:lstStyle/>
          <a:p>
            <a:pPr marL="0" indent="0" algn="l">
              <a:lnSpc>
                <a:spcPct val="104000"/>
              </a:lnSpc>
              <a:buNone/>
            </a:pPr>
            <a:r>
              <a:rPr lang="en-US" sz="1000" b="1" dirty="0">
                <a:solidFill>
                  <a:srgbClr val="151617"/>
                </a:solidFill>
                <a:latin typeface="Montserrat Black" pitchFamily="34" charset="0"/>
                <a:ea typeface="Montserrat Black" pitchFamily="34" charset="-122"/>
                <a:cs typeface="Montserrat Black" pitchFamily="34" charset="-120"/>
              </a:rPr>
              <a:t>2. Make it Attractive</a:t>
            </a:r>
            <a:endParaRPr lang="en-US" sz="1000" dirty="0"/>
          </a:p>
        </p:txBody>
      </p:sp>
      <p:sp>
        <p:nvSpPr>
          <p:cNvPr id="17" name="Text 12"/>
          <p:cNvSpPr/>
          <p:nvPr/>
        </p:nvSpPr>
        <p:spPr>
          <a:xfrm>
            <a:off x="482724" y="2645569"/>
            <a:ext cx="5206752" cy="144438"/>
          </a:xfrm>
          <a:prstGeom prst="rect">
            <a:avLst/>
          </a:prstGeom>
          <a:noFill/>
          <a:ln/>
        </p:spPr>
        <p:txBody>
          <a:bodyPr wrap="none" lIns="0" tIns="0" rIns="0" bIns="0" rtlCol="0" anchor="t"/>
          <a:lstStyle/>
          <a:p>
            <a:pPr marL="0" indent="0" algn="l">
              <a:lnSpc>
                <a:spcPct val="116000"/>
              </a:lnSpc>
              <a:buNone/>
            </a:pPr>
            <a:r>
              <a:rPr lang="en-US" sz="800" dirty="0">
                <a:solidFill>
                  <a:srgbClr val="151617"/>
                </a:solidFill>
                <a:latin typeface="Inconsolata" pitchFamily="34" charset="0"/>
                <a:ea typeface="Inconsolata" pitchFamily="34" charset="-122"/>
                <a:cs typeface="Inconsolata" pitchFamily="34" charset="-120"/>
              </a:rPr>
              <a:t>Bundle habits with enjoyable activities to increase motivation.</a:t>
            </a:r>
            <a:endParaRPr lang="en-US" sz="800" dirty="0"/>
          </a:p>
        </p:txBody>
      </p:sp>
      <p:sp>
        <p:nvSpPr>
          <p:cNvPr id="18" name="Shape 13"/>
          <p:cNvSpPr/>
          <p:nvPr/>
        </p:nvSpPr>
        <p:spPr>
          <a:xfrm>
            <a:off x="364331" y="3140943"/>
            <a:ext cx="4986338" cy="731565"/>
          </a:xfrm>
          <a:prstGeom prst="roundRect">
            <a:avLst>
              <a:gd name="adj" fmla="val 9374"/>
            </a:avLst>
          </a:prstGeom>
          <a:solidFill>
            <a:srgbClr val="F8ECE4"/>
          </a:solidFill>
          <a:ln w="14288">
            <a:solidFill>
              <a:srgbClr val="151617"/>
            </a:solidFill>
            <a:prstDash val="solid"/>
          </a:ln>
          <a:effectLst>
            <a:outerShdw dist="12700" dir="2700000" algn="bl" rotWithShape="0">
              <a:srgbClr val="151617">
                <a:alpha val="100000"/>
              </a:srgbClr>
            </a:outerShdw>
          </a:effectLst>
        </p:spPr>
        <p:txBody>
          <a:bodyPr/>
          <a:lstStyle/>
          <a:p>
            <a:endParaRPr/>
          </a:p>
        </p:txBody>
      </p:sp>
      <p:sp>
        <p:nvSpPr>
          <p:cNvPr id="19" name="Shape 14"/>
          <p:cNvSpPr/>
          <p:nvPr/>
        </p:nvSpPr>
        <p:spPr>
          <a:xfrm>
            <a:off x="364331" y="3126656"/>
            <a:ext cx="4986338" cy="57150"/>
          </a:xfrm>
          <a:prstGeom prst="roundRect">
            <a:avLst>
              <a:gd name="adj" fmla="val 10000"/>
            </a:avLst>
          </a:prstGeom>
          <a:solidFill>
            <a:srgbClr val="151617"/>
          </a:solidFill>
          <a:ln/>
        </p:spPr>
        <p:txBody>
          <a:bodyPr/>
          <a:lstStyle/>
          <a:p>
            <a:endParaRPr/>
          </a:p>
        </p:txBody>
      </p:sp>
      <p:sp>
        <p:nvSpPr>
          <p:cNvPr id="20" name="Shape 15"/>
          <p:cNvSpPr/>
          <p:nvPr/>
        </p:nvSpPr>
        <p:spPr>
          <a:xfrm>
            <a:off x="2701342" y="2984822"/>
            <a:ext cx="312316" cy="312316"/>
          </a:xfrm>
          <a:prstGeom prst="roundRect">
            <a:avLst>
              <a:gd name="adj" fmla="val 182988"/>
            </a:avLst>
          </a:prstGeom>
          <a:solidFill>
            <a:srgbClr val="151617"/>
          </a:solidFill>
          <a:ln/>
        </p:spPr>
        <p:txBody>
          <a:bodyPr/>
          <a:lstStyle/>
          <a:p>
            <a:endParaRPr/>
          </a:p>
        </p:txBody>
      </p:sp>
      <p:pic>
        <p:nvPicPr>
          <p:cNvPr id="21"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2795029" y="3078510"/>
            <a:ext cx="124867" cy="124867"/>
          </a:xfrm>
          <a:prstGeom prst="rect">
            <a:avLst/>
          </a:prstGeom>
        </p:spPr>
      </p:pic>
      <p:sp>
        <p:nvSpPr>
          <p:cNvPr id="22" name="Text 16"/>
          <p:cNvSpPr/>
          <p:nvPr/>
        </p:nvSpPr>
        <p:spPr>
          <a:xfrm>
            <a:off x="482724" y="3401169"/>
            <a:ext cx="1758553" cy="162669"/>
          </a:xfrm>
          <a:prstGeom prst="rect">
            <a:avLst/>
          </a:prstGeom>
          <a:noFill/>
          <a:ln/>
        </p:spPr>
        <p:txBody>
          <a:bodyPr wrap="none" lIns="0" tIns="0" rIns="0" bIns="0" rtlCol="0" anchor="t"/>
          <a:lstStyle/>
          <a:p>
            <a:pPr marL="0" indent="0" algn="l">
              <a:lnSpc>
                <a:spcPct val="104000"/>
              </a:lnSpc>
              <a:buNone/>
            </a:pPr>
            <a:r>
              <a:rPr lang="en-US" sz="1000" b="1" dirty="0">
                <a:solidFill>
                  <a:srgbClr val="151617"/>
                </a:solidFill>
                <a:latin typeface="Montserrat Black" pitchFamily="34" charset="0"/>
                <a:ea typeface="Montserrat Black" pitchFamily="34" charset="-122"/>
                <a:cs typeface="Montserrat Black" pitchFamily="34" charset="-120"/>
              </a:rPr>
              <a:t>3. Make it Easy</a:t>
            </a:r>
            <a:endParaRPr lang="en-US" sz="1000" dirty="0"/>
          </a:p>
        </p:txBody>
      </p:sp>
      <p:sp>
        <p:nvSpPr>
          <p:cNvPr id="23" name="Text 17"/>
          <p:cNvSpPr/>
          <p:nvPr/>
        </p:nvSpPr>
        <p:spPr>
          <a:xfrm>
            <a:off x="482724" y="3609677"/>
            <a:ext cx="5206752" cy="144438"/>
          </a:xfrm>
          <a:prstGeom prst="rect">
            <a:avLst/>
          </a:prstGeom>
          <a:noFill/>
          <a:ln/>
        </p:spPr>
        <p:txBody>
          <a:bodyPr wrap="none" lIns="0" tIns="0" rIns="0" bIns="0" rtlCol="0" anchor="t"/>
          <a:lstStyle/>
          <a:p>
            <a:pPr marL="0" indent="0" algn="l">
              <a:lnSpc>
                <a:spcPct val="116000"/>
              </a:lnSpc>
              <a:buNone/>
            </a:pPr>
            <a:r>
              <a:rPr lang="en-US" sz="800" dirty="0">
                <a:solidFill>
                  <a:srgbClr val="151617"/>
                </a:solidFill>
                <a:latin typeface="Inconsolata" pitchFamily="34" charset="0"/>
                <a:ea typeface="Inconsolata" pitchFamily="34" charset="-122"/>
                <a:cs typeface="Inconsolata" pitchFamily="34" charset="-120"/>
              </a:rPr>
              <a:t>Reduce friction by shrinking tasks; aim for the two-minute start rule.</a:t>
            </a:r>
            <a:endParaRPr lang="en-US" sz="800" dirty="0"/>
          </a:p>
        </p:txBody>
      </p:sp>
      <p:sp>
        <p:nvSpPr>
          <p:cNvPr id="24" name="Shape 18"/>
          <p:cNvSpPr/>
          <p:nvPr/>
        </p:nvSpPr>
        <p:spPr>
          <a:xfrm>
            <a:off x="364331" y="4105052"/>
            <a:ext cx="4986338" cy="731565"/>
          </a:xfrm>
          <a:prstGeom prst="roundRect">
            <a:avLst>
              <a:gd name="adj" fmla="val 9374"/>
            </a:avLst>
          </a:prstGeom>
          <a:solidFill>
            <a:srgbClr val="F8ECE4"/>
          </a:solidFill>
          <a:ln w="14288">
            <a:solidFill>
              <a:srgbClr val="151617"/>
            </a:solidFill>
            <a:prstDash val="solid"/>
          </a:ln>
          <a:effectLst>
            <a:outerShdw dist="12700" dir="2700000" algn="bl" rotWithShape="0">
              <a:srgbClr val="151617">
                <a:alpha val="100000"/>
              </a:srgbClr>
            </a:outerShdw>
          </a:effectLst>
        </p:spPr>
        <p:txBody>
          <a:bodyPr/>
          <a:lstStyle/>
          <a:p>
            <a:endParaRPr/>
          </a:p>
        </p:txBody>
      </p:sp>
      <p:sp>
        <p:nvSpPr>
          <p:cNvPr id="25" name="Shape 19"/>
          <p:cNvSpPr/>
          <p:nvPr/>
        </p:nvSpPr>
        <p:spPr>
          <a:xfrm>
            <a:off x="364331" y="4090764"/>
            <a:ext cx="4986338" cy="57150"/>
          </a:xfrm>
          <a:prstGeom prst="roundRect">
            <a:avLst>
              <a:gd name="adj" fmla="val 10000"/>
            </a:avLst>
          </a:prstGeom>
          <a:solidFill>
            <a:srgbClr val="151617"/>
          </a:solidFill>
          <a:ln/>
        </p:spPr>
        <p:txBody>
          <a:bodyPr/>
          <a:lstStyle/>
          <a:p>
            <a:endParaRPr/>
          </a:p>
        </p:txBody>
      </p:sp>
      <p:sp>
        <p:nvSpPr>
          <p:cNvPr id="26" name="Shape 20"/>
          <p:cNvSpPr/>
          <p:nvPr/>
        </p:nvSpPr>
        <p:spPr>
          <a:xfrm>
            <a:off x="2701342" y="3948931"/>
            <a:ext cx="312316" cy="312316"/>
          </a:xfrm>
          <a:prstGeom prst="roundRect">
            <a:avLst>
              <a:gd name="adj" fmla="val 182988"/>
            </a:avLst>
          </a:prstGeom>
          <a:solidFill>
            <a:srgbClr val="151617"/>
          </a:solidFill>
          <a:ln/>
        </p:spPr>
        <p:txBody>
          <a:bodyPr/>
          <a:lstStyle/>
          <a:p>
            <a:endParaRPr/>
          </a:p>
        </p:txBody>
      </p:sp>
      <p:pic>
        <p:nvPicPr>
          <p:cNvPr id="27" name="Image 4" descr="preencoded.png"/>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2795029" y="4042618"/>
            <a:ext cx="124867" cy="124867"/>
          </a:xfrm>
          <a:prstGeom prst="rect">
            <a:avLst/>
          </a:prstGeom>
        </p:spPr>
      </p:pic>
      <p:sp>
        <p:nvSpPr>
          <p:cNvPr id="28" name="Text 21"/>
          <p:cNvSpPr/>
          <p:nvPr/>
        </p:nvSpPr>
        <p:spPr>
          <a:xfrm>
            <a:off x="482724" y="4365278"/>
            <a:ext cx="1902396" cy="162669"/>
          </a:xfrm>
          <a:prstGeom prst="rect">
            <a:avLst/>
          </a:prstGeom>
          <a:noFill/>
          <a:ln/>
        </p:spPr>
        <p:txBody>
          <a:bodyPr wrap="none" lIns="0" tIns="0" rIns="0" bIns="0" rtlCol="0" anchor="t"/>
          <a:lstStyle/>
          <a:p>
            <a:pPr marL="0" indent="0" algn="l">
              <a:lnSpc>
                <a:spcPct val="104000"/>
              </a:lnSpc>
              <a:buNone/>
            </a:pPr>
            <a:r>
              <a:rPr lang="en-US" sz="1000" b="1" dirty="0">
                <a:solidFill>
                  <a:srgbClr val="151617"/>
                </a:solidFill>
                <a:latin typeface="Montserrat Black" pitchFamily="34" charset="0"/>
                <a:ea typeface="Montserrat Black" pitchFamily="34" charset="-122"/>
                <a:cs typeface="Montserrat Black" pitchFamily="34" charset="-120"/>
              </a:rPr>
              <a:t>4. Make it Satisfying</a:t>
            </a:r>
            <a:endParaRPr lang="en-US" sz="1000" dirty="0"/>
          </a:p>
        </p:txBody>
      </p:sp>
      <p:sp>
        <p:nvSpPr>
          <p:cNvPr id="29" name="Text 22"/>
          <p:cNvSpPr/>
          <p:nvPr/>
        </p:nvSpPr>
        <p:spPr>
          <a:xfrm>
            <a:off x="482724" y="4573786"/>
            <a:ext cx="5206752" cy="144438"/>
          </a:xfrm>
          <a:prstGeom prst="rect">
            <a:avLst/>
          </a:prstGeom>
          <a:noFill/>
          <a:ln/>
        </p:spPr>
        <p:txBody>
          <a:bodyPr wrap="none" lIns="0" tIns="0" rIns="0" bIns="0" rtlCol="0" anchor="t"/>
          <a:lstStyle/>
          <a:p>
            <a:pPr marL="0" indent="0" algn="l">
              <a:lnSpc>
                <a:spcPct val="116000"/>
              </a:lnSpc>
              <a:buNone/>
            </a:pPr>
            <a:r>
              <a:rPr lang="en-US" sz="800" dirty="0">
                <a:solidFill>
                  <a:srgbClr val="151617"/>
                </a:solidFill>
                <a:latin typeface="Inconsolata" pitchFamily="34" charset="0"/>
                <a:ea typeface="Inconsolata" pitchFamily="34" charset="-122"/>
                <a:cs typeface="Inconsolata" pitchFamily="34" charset="-120"/>
              </a:rPr>
              <a:t>Use immediate rewards and tracking to reinforce repetition.</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96119" y="1045146"/>
            <a:ext cx="3053135" cy="3053135"/>
          </a:xfrm>
          <a:prstGeom prst="rect">
            <a:avLst/>
          </a:prstGeom>
        </p:spPr>
      </p:pic>
      <p:sp>
        <p:nvSpPr>
          <p:cNvPr id="3" name="Text 0"/>
          <p:cNvSpPr/>
          <p:nvPr/>
        </p:nvSpPr>
        <p:spPr>
          <a:xfrm>
            <a:off x="3899892" y="1065684"/>
            <a:ext cx="4671194" cy="354360"/>
          </a:xfrm>
          <a:prstGeom prst="rect">
            <a:avLst/>
          </a:prstGeom>
          <a:noFill/>
          <a:ln/>
        </p:spPr>
        <p:txBody>
          <a:bodyPr wrap="none" lIns="0" tIns="0" rIns="0" bIns="0" rtlCol="0" anchor="t"/>
          <a:lstStyle/>
          <a:p>
            <a:pPr marL="0" indent="0" algn="l">
              <a:lnSpc>
                <a:spcPct val="104000"/>
              </a:lnSpc>
              <a:buNone/>
            </a:pPr>
            <a:r>
              <a:rPr lang="en-US" sz="2200" b="1" dirty="0">
                <a:solidFill>
                  <a:srgbClr val="151617"/>
                </a:solidFill>
                <a:latin typeface="Montserrat Black" pitchFamily="34" charset="0"/>
                <a:ea typeface="Montserrat Black" pitchFamily="34" charset="-122"/>
                <a:cs typeface="Montserrat Black" pitchFamily="34" charset="-120"/>
              </a:rPr>
              <a:t>Practical Tools &amp; Strategies</a:t>
            </a:r>
            <a:endParaRPr lang="en-US" sz="2200" dirty="0"/>
          </a:p>
        </p:txBody>
      </p:sp>
      <p:sp>
        <p:nvSpPr>
          <p:cNvPr id="4" name="Text 1"/>
          <p:cNvSpPr/>
          <p:nvPr/>
        </p:nvSpPr>
        <p:spPr>
          <a:xfrm>
            <a:off x="3899892" y="1561802"/>
            <a:ext cx="4752677" cy="1509564"/>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100" dirty="0">
                <a:solidFill>
                  <a:srgbClr val="151617"/>
                </a:solidFill>
                <a:latin typeface="Inconsolata" pitchFamily="34" charset="0"/>
                <a:ea typeface="Inconsolata" pitchFamily="34" charset="-122"/>
                <a:cs typeface="Inconsolata" pitchFamily="34" charset="-120"/>
              </a:rPr>
              <a:t>Implementation intentions: "When X happens, I will do Y."</a:t>
            </a:r>
            <a:endParaRPr lang="en-US" sz="1100" dirty="0"/>
          </a:p>
          <a:p>
            <a:pPr marL="342900" indent="-342900" algn="l">
              <a:lnSpc>
                <a:spcPct val="133000"/>
              </a:lnSpc>
              <a:buSzPct val="100000"/>
              <a:buChar char="•"/>
            </a:pPr>
            <a:r>
              <a:rPr lang="en-US" sz="1100" dirty="0">
                <a:solidFill>
                  <a:srgbClr val="151617"/>
                </a:solidFill>
                <a:latin typeface="Inconsolata" pitchFamily="34" charset="0"/>
                <a:ea typeface="Inconsolata" pitchFamily="34" charset="-122"/>
                <a:cs typeface="Inconsolata" pitchFamily="34" charset="-120"/>
              </a:rPr>
              <a:t>Habit stacking: attach new habits to existing routines.</a:t>
            </a:r>
            <a:endParaRPr lang="en-US" sz="1100" dirty="0"/>
          </a:p>
          <a:p>
            <a:pPr marL="342900" indent="-342900" algn="l">
              <a:lnSpc>
                <a:spcPct val="133000"/>
              </a:lnSpc>
              <a:buSzPct val="100000"/>
              <a:buChar char="•"/>
            </a:pPr>
            <a:r>
              <a:rPr lang="en-US" sz="1100" dirty="0">
                <a:solidFill>
                  <a:srgbClr val="151617"/>
                </a:solidFill>
                <a:latin typeface="Inconsolata" pitchFamily="34" charset="0"/>
                <a:ea typeface="Inconsolata" pitchFamily="34" charset="-122"/>
                <a:cs typeface="Inconsolata" pitchFamily="34" charset="-120"/>
              </a:rPr>
              <a:t>Environment design: make cues for good habits visible and remove triggers for bad ones.</a:t>
            </a:r>
            <a:endParaRPr lang="en-US" sz="1100" dirty="0"/>
          </a:p>
          <a:p>
            <a:pPr marL="342900" indent="-342900" algn="l">
              <a:lnSpc>
                <a:spcPct val="133000"/>
              </a:lnSpc>
              <a:buSzPct val="100000"/>
              <a:buChar char="•"/>
            </a:pPr>
            <a:r>
              <a:rPr lang="en-US" sz="1100" dirty="0">
                <a:solidFill>
                  <a:srgbClr val="151617"/>
                </a:solidFill>
                <a:latin typeface="Inconsolata" pitchFamily="34" charset="0"/>
                <a:ea typeface="Inconsolata" pitchFamily="34" charset="-122"/>
                <a:cs typeface="Inconsolata" pitchFamily="34" charset="-120"/>
              </a:rPr>
              <a:t>Two-minute rule: start any habit by doing it for two minutes to beat resistance.</a:t>
            </a:r>
            <a:endParaRPr lang="en-US" sz="1100" dirty="0"/>
          </a:p>
        </p:txBody>
      </p:sp>
      <p:sp>
        <p:nvSpPr>
          <p:cNvPr id="5" name="Shape 2"/>
          <p:cNvSpPr/>
          <p:nvPr/>
        </p:nvSpPr>
        <p:spPr>
          <a:xfrm>
            <a:off x="3899892" y="3230835"/>
            <a:ext cx="4752677" cy="829196"/>
          </a:xfrm>
          <a:prstGeom prst="roundRect">
            <a:avLst>
              <a:gd name="adj" fmla="val 689"/>
            </a:avLst>
          </a:prstGeom>
          <a:solidFill>
            <a:srgbClr val="D7D9DA"/>
          </a:solidFill>
          <a:ln/>
        </p:spPr>
        <p:txBody>
          <a:bodyPr/>
          <a:lstStyle/>
          <a:p>
            <a:endParaRPr/>
          </a:p>
        </p:txBody>
      </p:sp>
      <p:pic>
        <p:nvPicPr>
          <p:cNvPr id="6" name="Image 1" descr="preencoded.png"/>
          <p:cNvPicPr>
            <a:picLocks noChangeAspect="1"/>
          </p:cNvPicPr>
          <p:nvPr/>
        </p:nvPicPr>
        <p:blipFill>
          <a:blip r:embed="rId4"/>
          <a:stretch>
            <a:fillRect/>
          </a:stretch>
        </p:blipFill>
        <p:spPr>
          <a:xfrm>
            <a:off x="4041651" y="3441129"/>
            <a:ext cx="177180" cy="141759"/>
          </a:xfrm>
          <a:prstGeom prst="rect">
            <a:avLst/>
          </a:prstGeom>
        </p:spPr>
      </p:pic>
      <p:sp>
        <p:nvSpPr>
          <p:cNvPr id="7" name="Text 3"/>
          <p:cNvSpPr/>
          <p:nvPr/>
        </p:nvSpPr>
        <p:spPr>
          <a:xfrm>
            <a:off x="4360590" y="3408015"/>
            <a:ext cx="4150221"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000000"/>
                </a:solidFill>
                <a:latin typeface="Inconsolata" pitchFamily="34" charset="0"/>
                <a:ea typeface="Inconsolata" pitchFamily="34" charset="-122"/>
                <a:cs typeface="Inconsolata" pitchFamily="34" charset="-120"/>
              </a:rPr>
              <a:t>Small structural changes (where you keep your phone, how you arrange study materials) dramatically affect behavior.</a:t>
            </a:r>
            <a:endParaRPr lang="en-US"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85842" y="380181"/>
            <a:ext cx="3287241" cy="4383063"/>
          </a:xfrm>
          <a:prstGeom prst="rect">
            <a:avLst/>
          </a:prstGeom>
        </p:spPr>
      </p:pic>
      <p:sp>
        <p:nvSpPr>
          <p:cNvPr id="4" name="Text 1"/>
          <p:cNvSpPr/>
          <p:nvPr/>
        </p:nvSpPr>
        <p:spPr>
          <a:xfrm>
            <a:off x="496119" y="403845"/>
            <a:ext cx="4722763" cy="708720"/>
          </a:xfrm>
          <a:prstGeom prst="rect">
            <a:avLst/>
          </a:prstGeom>
          <a:noFill/>
          <a:ln/>
        </p:spPr>
        <p:txBody>
          <a:bodyPr wrap="square" lIns="0" tIns="0" rIns="0" bIns="0" rtlCol="0" anchor="t">
            <a:normAutofit/>
          </a:bodyPr>
          <a:lstStyle/>
          <a:p>
            <a:pPr marL="0" indent="0" algn="l">
              <a:lnSpc>
                <a:spcPct val="104000"/>
              </a:lnSpc>
              <a:buNone/>
            </a:pPr>
            <a:r>
              <a:rPr lang="en-US" sz="2200" b="1" dirty="0">
                <a:solidFill>
                  <a:srgbClr val="151617"/>
                </a:solidFill>
                <a:latin typeface="Montserrat Black" pitchFamily="34" charset="0"/>
                <a:ea typeface="Montserrat Black" pitchFamily="34" charset="-122"/>
                <a:cs typeface="Montserrat Black" pitchFamily="34" charset="-120"/>
              </a:rPr>
              <a:t>Common Pitfalls &amp; How to Avoid Them</a:t>
            </a:r>
            <a:endParaRPr lang="en-US" sz="2200" dirty="0"/>
          </a:p>
        </p:txBody>
      </p:sp>
      <p:sp>
        <p:nvSpPr>
          <p:cNvPr id="5" name="Shape 2"/>
          <p:cNvSpPr/>
          <p:nvPr/>
        </p:nvSpPr>
        <p:spPr>
          <a:xfrm>
            <a:off x="496119" y="1325166"/>
            <a:ext cx="567035" cy="1043657"/>
          </a:xfrm>
          <a:prstGeom prst="roundRect">
            <a:avLst>
              <a:gd name="adj" fmla="val 360022"/>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endParaRP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298" y="1740619"/>
            <a:ext cx="212601" cy="212601"/>
          </a:xfrm>
          <a:prstGeom prst="rect">
            <a:avLst/>
          </a:prstGeom>
        </p:spPr>
      </p:pic>
      <p:sp>
        <p:nvSpPr>
          <p:cNvPr id="7" name="Text 3"/>
          <p:cNvSpPr/>
          <p:nvPr/>
        </p:nvSpPr>
        <p:spPr>
          <a:xfrm>
            <a:off x="1204913" y="1466924"/>
            <a:ext cx="2676004" cy="221456"/>
          </a:xfrm>
          <a:prstGeom prst="rect">
            <a:avLst/>
          </a:prstGeom>
          <a:noFill/>
          <a:ln/>
        </p:spPr>
        <p:txBody>
          <a:bodyPr wrap="none" lIns="0" tIns="0" rIns="0" bIns="0" rtlCol="0" anchor="t"/>
          <a:lstStyle/>
          <a:p>
            <a:pPr marL="0" indent="0" algn="l">
              <a:lnSpc>
                <a:spcPct val="104000"/>
              </a:lnSpc>
              <a:buNone/>
            </a:pPr>
            <a:r>
              <a:rPr lang="en-US" sz="1350" b="1" dirty="0">
                <a:solidFill>
                  <a:srgbClr val="151617"/>
                </a:solidFill>
                <a:latin typeface="Montserrat Black" pitchFamily="34" charset="0"/>
                <a:ea typeface="Montserrat Black" pitchFamily="34" charset="-122"/>
                <a:cs typeface="Montserrat Black" pitchFamily="34" charset="-120"/>
              </a:rPr>
              <a:t>Looking for quick fixes</a:t>
            </a:r>
            <a:endParaRPr lang="en-US" sz="1350" dirty="0"/>
          </a:p>
        </p:txBody>
      </p:sp>
      <p:sp>
        <p:nvSpPr>
          <p:cNvPr id="8" name="Text 4"/>
          <p:cNvSpPr/>
          <p:nvPr/>
        </p:nvSpPr>
        <p:spPr>
          <a:xfrm>
            <a:off x="1204913" y="1773436"/>
            <a:ext cx="4013969"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Expect slow, compounding improvement rather than instant results.</a:t>
            </a:r>
            <a:endParaRPr lang="en-US" sz="1100" dirty="0"/>
          </a:p>
        </p:txBody>
      </p:sp>
      <p:sp>
        <p:nvSpPr>
          <p:cNvPr id="9" name="Shape 5"/>
          <p:cNvSpPr/>
          <p:nvPr/>
        </p:nvSpPr>
        <p:spPr>
          <a:xfrm>
            <a:off x="496119" y="2510582"/>
            <a:ext cx="567035" cy="1043657"/>
          </a:xfrm>
          <a:prstGeom prst="roundRect">
            <a:avLst>
              <a:gd name="adj" fmla="val 360022"/>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endParaRPr/>
          </a:p>
        </p:txBody>
      </p:sp>
      <p:pic>
        <p:nvPicPr>
          <p:cNvPr id="10" name="Image 2" descr="preencoded.png"/>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673298" y="2926035"/>
            <a:ext cx="212601" cy="212601"/>
          </a:xfrm>
          <a:prstGeom prst="rect">
            <a:avLst/>
          </a:prstGeom>
        </p:spPr>
      </p:pic>
      <p:sp>
        <p:nvSpPr>
          <p:cNvPr id="11" name="Text 6"/>
          <p:cNvSpPr/>
          <p:nvPr/>
        </p:nvSpPr>
        <p:spPr>
          <a:xfrm>
            <a:off x="1204913" y="2652340"/>
            <a:ext cx="2229222" cy="221456"/>
          </a:xfrm>
          <a:prstGeom prst="rect">
            <a:avLst/>
          </a:prstGeom>
          <a:noFill/>
          <a:ln/>
        </p:spPr>
        <p:txBody>
          <a:bodyPr wrap="none" lIns="0" tIns="0" rIns="0" bIns="0" rtlCol="0" anchor="t"/>
          <a:lstStyle/>
          <a:p>
            <a:pPr marL="0" indent="0" algn="l">
              <a:lnSpc>
                <a:spcPct val="104000"/>
              </a:lnSpc>
              <a:buNone/>
            </a:pPr>
            <a:r>
              <a:rPr lang="en-US" sz="1350" b="1" dirty="0">
                <a:solidFill>
                  <a:srgbClr val="151617"/>
                </a:solidFill>
                <a:latin typeface="Montserrat Black" pitchFamily="34" charset="0"/>
                <a:ea typeface="Montserrat Black" pitchFamily="34" charset="-122"/>
                <a:cs typeface="Montserrat Black" pitchFamily="34" charset="-120"/>
              </a:rPr>
              <a:t>Skipping systems</a:t>
            </a:r>
            <a:endParaRPr lang="en-US" sz="1350" dirty="0"/>
          </a:p>
        </p:txBody>
      </p:sp>
      <p:sp>
        <p:nvSpPr>
          <p:cNvPr id="12" name="Text 7"/>
          <p:cNvSpPr/>
          <p:nvPr/>
        </p:nvSpPr>
        <p:spPr>
          <a:xfrm>
            <a:off x="1204913" y="2958852"/>
            <a:ext cx="4013969"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Focusing only on goals leaves you without repeatable routines.</a:t>
            </a:r>
            <a:endParaRPr lang="en-US" sz="1100" dirty="0"/>
          </a:p>
        </p:txBody>
      </p:sp>
      <p:sp>
        <p:nvSpPr>
          <p:cNvPr id="13" name="Shape 8"/>
          <p:cNvSpPr/>
          <p:nvPr/>
        </p:nvSpPr>
        <p:spPr>
          <a:xfrm>
            <a:off x="496119" y="3695998"/>
            <a:ext cx="567035" cy="1043657"/>
          </a:xfrm>
          <a:prstGeom prst="roundRect">
            <a:avLst>
              <a:gd name="adj" fmla="val 360022"/>
            </a:avLst>
          </a:prstGeom>
          <a:solidFill>
            <a:srgbClr val="F8ECE4"/>
          </a:solidFill>
          <a:ln w="4763">
            <a:solidFill>
              <a:srgbClr val="151617"/>
            </a:solidFill>
            <a:prstDash val="solid"/>
          </a:ln>
          <a:effectLst>
            <a:outerShdw dist="17780" dir="2700000" algn="bl" rotWithShape="0">
              <a:srgbClr val="151617">
                <a:alpha val="100000"/>
              </a:srgbClr>
            </a:outerShdw>
          </a:effectLst>
        </p:spPr>
        <p:txBody>
          <a:bodyPr/>
          <a:lstStyle/>
          <a:p>
            <a:endParaRPr/>
          </a:p>
        </p:txBody>
      </p:sp>
      <p:pic>
        <p:nvPicPr>
          <p:cNvPr id="14"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673298" y="4111451"/>
            <a:ext cx="212601" cy="212601"/>
          </a:xfrm>
          <a:prstGeom prst="rect">
            <a:avLst/>
          </a:prstGeom>
        </p:spPr>
      </p:pic>
      <p:sp>
        <p:nvSpPr>
          <p:cNvPr id="15" name="Text 9"/>
          <p:cNvSpPr/>
          <p:nvPr/>
        </p:nvSpPr>
        <p:spPr>
          <a:xfrm>
            <a:off x="1204913" y="3837756"/>
            <a:ext cx="2950741" cy="221456"/>
          </a:xfrm>
          <a:prstGeom prst="rect">
            <a:avLst/>
          </a:prstGeom>
          <a:noFill/>
          <a:ln/>
        </p:spPr>
        <p:txBody>
          <a:bodyPr wrap="none" lIns="0" tIns="0" rIns="0" bIns="0" rtlCol="0" anchor="t"/>
          <a:lstStyle/>
          <a:p>
            <a:pPr marL="0" indent="0" algn="l">
              <a:lnSpc>
                <a:spcPct val="104000"/>
              </a:lnSpc>
              <a:buNone/>
            </a:pPr>
            <a:r>
              <a:rPr lang="en-US" sz="1350" b="1" dirty="0">
                <a:solidFill>
                  <a:srgbClr val="151617"/>
                </a:solidFill>
                <a:latin typeface="Montserrat Black" pitchFamily="34" charset="0"/>
                <a:ea typeface="Montserrat Black" pitchFamily="34" charset="-122"/>
                <a:cs typeface="Montserrat Black" pitchFamily="34" charset="-120"/>
              </a:rPr>
              <a:t>Inconsistent environment</a:t>
            </a:r>
            <a:endParaRPr lang="en-US" sz="1350" dirty="0"/>
          </a:p>
        </p:txBody>
      </p:sp>
      <p:sp>
        <p:nvSpPr>
          <p:cNvPr id="16" name="Text 10"/>
          <p:cNvSpPr/>
          <p:nvPr/>
        </p:nvSpPr>
        <p:spPr>
          <a:xfrm>
            <a:off x="1204913" y="4144268"/>
            <a:ext cx="4013969"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Design context to make good choices the default path of least resistance.</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1398761"/>
            <a:ext cx="3292525" cy="354360"/>
          </a:xfrm>
          <a:prstGeom prst="rect">
            <a:avLst/>
          </a:prstGeom>
          <a:noFill/>
          <a:ln/>
        </p:spPr>
        <p:txBody>
          <a:bodyPr wrap="none" lIns="0" tIns="0" rIns="0" bIns="0" rtlCol="0" anchor="t"/>
          <a:lstStyle/>
          <a:p>
            <a:pPr marL="0" indent="0" algn="l">
              <a:lnSpc>
                <a:spcPct val="104000"/>
              </a:lnSpc>
              <a:buNone/>
            </a:pPr>
            <a:r>
              <a:rPr lang="en-US" sz="2200" b="1" dirty="0">
                <a:solidFill>
                  <a:srgbClr val="151617"/>
                </a:solidFill>
                <a:latin typeface="Montserrat Black" pitchFamily="34" charset="0"/>
                <a:ea typeface="Montserrat Black" pitchFamily="34" charset="-122"/>
                <a:cs typeface="Montserrat Black" pitchFamily="34" charset="-120"/>
              </a:rPr>
              <a:t>Key Takeaways</a:t>
            </a:r>
            <a:endParaRPr lang="en-US" sz="2200" dirty="0"/>
          </a:p>
        </p:txBody>
      </p:sp>
      <p:sp>
        <p:nvSpPr>
          <p:cNvPr id="3" name="Text 1"/>
          <p:cNvSpPr/>
          <p:nvPr/>
        </p:nvSpPr>
        <p:spPr>
          <a:xfrm>
            <a:off x="496119" y="1894880"/>
            <a:ext cx="4752677" cy="1282750"/>
          </a:xfrm>
          <a:prstGeom prst="rect">
            <a:avLst/>
          </a:prstGeom>
          <a:noFill/>
          <a:ln/>
        </p:spPr>
        <p:txBody>
          <a:bodyPr wrap="square" lIns="0" tIns="0" rIns="0" bIns="0" rtlCol="0" anchor="t">
            <a:normAutofit/>
          </a:bodyPr>
          <a:lstStyle/>
          <a:p>
            <a:pPr marL="342900" indent="-342900" algn="l">
              <a:lnSpc>
                <a:spcPct val="133000"/>
              </a:lnSpc>
              <a:buSzPct val="100000"/>
              <a:buFont typeface="+mj-lt"/>
              <a:buAutoNum type="arabicPeriod"/>
            </a:pPr>
            <a:r>
              <a:rPr lang="en-US" sz="1100" dirty="0">
                <a:solidFill>
                  <a:srgbClr val="151617"/>
                </a:solidFill>
                <a:latin typeface="Inconsolata" pitchFamily="34" charset="0"/>
                <a:ea typeface="Inconsolata" pitchFamily="34" charset="-122"/>
                <a:cs typeface="Inconsolata" pitchFamily="34" charset="-120"/>
              </a:rPr>
              <a:t>Small daily actions compound into major results over time.</a:t>
            </a:r>
            <a:endParaRPr lang="en-US" sz="1100" dirty="0"/>
          </a:p>
          <a:p>
            <a:pPr marL="342900" indent="-342900" algn="l">
              <a:lnSpc>
                <a:spcPct val="133000"/>
              </a:lnSpc>
              <a:buSzPct val="100000"/>
              <a:buFont typeface="+mj-lt"/>
              <a:buAutoNum type="arabicPeriod" startAt="2"/>
            </a:pPr>
            <a:r>
              <a:rPr lang="en-US" sz="1100" dirty="0">
                <a:solidFill>
                  <a:srgbClr val="151617"/>
                </a:solidFill>
                <a:latin typeface="Inconsolata" pitchFamily="34" charset="0"/>
                <a:ea typeface="Inconsolata" pitchFamily="34" charset="-122"/>
                <a:cs typeface="Inconsolata" pitchFamily="34" charset="-120"/>
              </a:rPr>
              <a:t>Follow the 4 laws to build or break habits: Obvious, Attractive, Easy, Satisfying.</a:t>
            </a:r>
            <a:endParaRPr lang="en-US" sz="1100" dirty="0"/>
          </a:p>
          <a:p>
            <a:pPr marL="342900" indent="-342900" algn="l">
              <a:lnSpc>
                <a:spcPct val="133000"/>
              </a:lnSpc>
              <a:buSzPct val="100000"/>
              <a:buFont typeface="+mj-lt"/>
              <a:buAutoNum type="arabicPeriod" startAt="3"/>
            </a:pPr>
            <a:r>
              <a:rPr lang="en-US" sz="1100" dirty="0">
                <a:solidFill>
                  <a:srgbClr val="151617"/>
                </a:solidFill>
                <a:latin typeface="Inconsolata" pitchFamily="34" charset="0"/>
                <a:ea typeface="Inconsolata" pitchFamily="34" charset="-122"/>
                <a:cs typeface="Inconsolata" pitchFamily="34" charset="-120"/>
              </a:rPr>
              <a:t>Systems and identity matter more than one-off goals.</a:t>
            </a:r>
            <a:endParaRPr lang="en-US" sz="1100" dirty="0"/>
          </a:p>
          <a:p>
            <a:pPr marL="342900" indent="-342900" algn="l">
              <a:lnSpc>
                <a:spcPct val="133000"/>
              </a:lnSpc>
              <a:buSzPct val="100000"/>
              <a:buFont typeface="+mj-lt"/>
              <a:buAutoNum type="arabicPeriod" startAt="4"/>
            </a:pPr>
            <a:r>
              <a:rPr lang="en-US" sz="1100" dirty="0">
                <a:solidFill>
                  <a:srgbClr val="151617"/>
                </a:solidFill>
                <a:latin typeface="Inconsolata" pitchFamily="34" charset="0"/>
                <a:ea typeface="Inconsolata" pitchFamily="34" charset="-122"/>
                <a:cs typeface="Inconsolata" pitchFamily="34" charset="-120"/>
              </a:rPr>
              <a:t>Environment design and tiny starts make habits reliable.</a:t>
            </a:r>
            <a:endParaRPr lang="en-US" sz="1100" dirty="0"/>
          </a:p>
        </p:txBody>
      </p:sp>
      <p:sp>
        <p:nvSpPr>
          <p:cNvPr id="4" name="Text 2"/>
          <p:cNvSpPr/>
          <p:nvPr/>
        </p:nvSpPr>
        <p:spPr>
          <a:xfrm>
            <a:off x="496119" y="3305175"/>
            <a:ext cx="4752677"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151617"/>
                </a:solidFill>
                <a:latin typeface="Inconsolata" pitchFamily="34" charset="0"/>
                <a:ea typeface="Inconsolata" pitchFamily="34" charset="-122"/>
                <a:cs typeface="Inconsolata" pitchFamily="34" charset="-120"/>
              </a:rPr>
              <a:t>Adopt a mindset of continuous improvement — aim for 1% better every day.</a:t>
            </a:r>
            <a:endParaRPr lang="en-US" sz="1100" dirty="0"/>
          </a:p>
        </p:txBody>
      </p:sp>
      <p:pic>
        <p:nvPicPr>
          <p:cNvPr id="5" name="Image 0" descr="preencoded.png"/>
          <p:cNvPicPr>
            <a:picLocks noChangeAspect="1"/>
          </p:cNvPicPr>
          <p:nvPr/>
        </p:nvPicPr>
        <p:blipFill>
          <a:blip r:embed="rId3"/>
          <a:stretch>
            <a:fillRect/>
          </a:stretch>
        </p:blipFill>
        <p:spPr>
          <a:xfrm>
            <a:off x="5599435" y="1045146"/>
            <a:ext cx="3053135" cy="30531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5715000" y="0"/>
            <a:ext cx="3429000" cy="5143500"/>
          </a:xfrm>
          <a:prstGeom prst="rect">
            <a:avLst/>
          </a:prstGeom>
          <a:solidFill>
            <a:srgbClr val="F8ECE4"/>
          </a:solidFill>
          <a:ln/>
        </p:spPr>
        <p:txBody>
          <a:bodyPr/>
          <a:lstStyle/>
          <a:p>
            <a:endParaRPr/>
          </a:p>
        </p:txBody>
      </p:sp>
      <p:pic>
        <p:nvPicPr>
          <p:cNvPr id="3" name="Image 0" descr="preencoded.png"/>
          <p:cNvPicPr>
            <a:picLocks noChangeAspect="1"/>
          </p:cNvPicPr>
          <p:nvPr/>
        </p:nvPicPr>
        <p:blipFill>
          <a:blip r:embed="rId3"/>
          <a:stretch>
            <a:fillRect/>
          </a:stretch>
        </p:blipFill>
        <p:spPr>
          <a:xfrm>
            <a:off x="5778103" y="369912"/>
            <a:ext cx="3302719" cy="4403675"/>
          </a:xfrm>
          <a:prstGeom prst="rect">
            <a:avLst/>
          </a:prstGeom>
        </p:spPr>
      </p:pic>
      <p:sp>
        <p:nvSpPr>
          <p:cNvPr id="4" name="Text 1"/>
          <p:cNvSpPr/>
          <p:nvPr/>
        </p:nvSpPr>
        <p:spPr>
          <a:xfrm>
            <a:off x="441871" y="347588"/>
            <a:ext cx="5093122" cy="315590"/>
          </a:xfrm>
          <a:prstGeom prst="rect">
            <a:avLst/>
          </a:prstGeom>
          <a:noFill/>
          <a:ln/>
        </p:spPr>
        <p:txBody>
          <a:bodyPr wrap="none" lIns="0" tIns="0" rIns="0" bIns="0" rtlCol="0" anchor="t"/>
          <a:lstStyle/>
          <a:p>
            <a:pPr marL="0" indent="0" algn="l">
              <a:lnSpc>
                <a:spcPct val="104000"/>
              </a:lnSpc>
              <a:buNone/>
            </a:pPr>
            <a:r>
              <a:rPr lang="en-US" sz="1950" b="1" dirty="0">
                <a:solidFill>
                  <a:srgbClr val="151617"/>
                </a:solidFill>
                <a:latin typeface="Montserrat Black" pitchFamily="34" charset="0"/>
                <a:ea typeface="Montserrat Black" pitchFamily="34" charset="-122"/>
                <a:cs typeface="Montserrat Black" pitchFamily="34" charset="-120"/>
              </a:rPr>
              <a:t>Final Reflection &amp; How to Apply It</a:t>
            </a:r>
            <a:endParaRPr lang="en-US" sz="1950" dirty="0"/>
          </a:p>
        </p:txBody>
      </p:sp>
      <p:sp>
        <p:nvSpPr>
          <p:cNvPr id="5" name="Text 2"/>
          <p:cNvSpPr/>
          <p:nvPr/>
        </p:nvSpPr>
        <p:spPr>
          <a:xfrm>
            <a:off x="441871" y="831800"/>
            <a:ext cx="4831259" cy="381893"/>
          </a:xfrm>
          <a:prstGeom prst="rect">
            <a:avLst/>
          </a:prstGeom>
          <a:noFill/>
          <a:ln/>
        </p:spPr>
        <p:txBody>
          <a:bodyPr wrap="square" lIns="0" tIns="0" rIns="0" bIns="0" rtlCol="0" anchor="t">
            <a:normAutofit/>
          </a:bodyPr>
          <a:lstStyle/>
          <a:p>
            <a:pPr marL="0" indent="0" algn="l">
              <a:lnSpc>
                <a:spcPct val="126000"/>
              </a:lnSpc>
              <a:buNone/>
            </a:pPr>
            <a:r>
              <a:rPr lang="en-US" sz="950" dirty="0">
                <a:solidFill>
                  <a:srgbClr val="151617"/>
                </a:solidFill>
                <a:latin typeface="Inconsolata" pitchFamily="34" charset="0"/>
                <a:ea typeface="Inconsolata" pitchFamily="34" charset="-122"/>
                <a:cs typeface="Inconsolata" pitchFamily="34" charset="-120"/>
              </a:rPr>
              <a:t>"You do not rise to the level of your goals. You fall to the level of your systems." — James Clear</a:t>
            </a:r>
            <a:endParaRPr lang="en-US" sz="950" dirty="0"/>
          </a:p>
        </p:txBody>
      </p:sp>
      <p:sp>
        <p:nvSpPr>
          <p:cNvPr id="6" name="Shape 3"/>
          <p:cNvSpPr/>
          <p:nvPr/>
        </p:nvSpPr>
        <p:spPr>
          <a:xfrm>
            <a:off x="441871" y="1340197"/>
            <a:ext cx="126206" cy="757535"/>
          </a:xfrm>
          <a:prstGeom prst="roundRect">
            <a:avLst>
              <a:gd name="adj" fmla="val 4528"/>
            </a:avLst>
          </a:prstGeom>
          <a:solidFill>
            <a:srgbClr val="F8ECE4"/>
          </a:solidFill>
          <a:ln w="4763">
            <a:solidFill>
              <a:srgbClr val="151617"/>
            </a:solidFill>
            <a:prstDash val="solid"/>
          </a:ln>
          <a:effectLst>
            <a:outerShdw dist="16510" dir="2700000" algn="bl" rotWithShape="0">
              <a:srgbClr val="151617">
                <a:alpha val="100000"/>
              </a:srgbClr>
            </a:outerShdw>
          </a:effectLst>
        </p:spPr>
        <p:txBody>
          <a:bodyPr/>
          <a:lstStyle/>
          <a:p>
            <a:endParaRPr/>
          </a:p>
        </p:txBody>
      </p:sp>
      <p:sp>
        <p:nvSpPr>
          <p:cNvPr id="7" name="Text 4"/>
          <p:cNvSpPr/>
          <p:nvPr/>
        </p:nvSpPr>
        <p:spPr>
          <a:xfrm>
            <a:off x="680517" y="1466404"/>
            <a:ext cx="2035448" cy="197272"/>
          </a:xfrm>
          <a:prstGeom prst="rect">
            <a:avLst/>
          </a:prstGeom>
          <a:noFill/>
          <a:ln/>
        </p:spPr>
        <p:txBody>
          <a:bodyPr wrap="none" lIns="0" tIns="0" rIns="0" bIns="0" rtlCol="0" anchor="t"/>
          <a:lstStyle/>
          <a:p>
            <a:pPr marL="0" indent="0" algn="l">
              <a:lnSpc>
                <a:spcPct val="104000"/>
              </a:lnSpc>
              <a:buNone/>
            </a:pPr>
            <a:r>
              <a:rPr lang="en-US" sz="1200" b="1" dirty="0">
                <a:solidFill>
                  <a:srgbClr val="151617"/>
                </a:solidFill>
                <a:latin typeface="Montserrat Black" pitchFamily="34" charset="0"/>
                <a:ea typeface="Montserrat Black" pitchFamily="34" charset="-122"/>
                <a:cs typeface="Montserrat Black" pitchFamily="34" charset="-120"/>
              </a:rPr>
              <a:t>Start Small</a:t>
            </a:r>
            <a:endParaRPr lang="en-US" sz="1200" dirty="0"/>
          </a:p>
        </p:txBody>
      </p:sp>
      <p:sp>
        <p:nvSpPr>
          <p:cNvPr id="8" name="Text 5"/>
          <p:cNvSpPr/>
          <p:nvPr/>
        </p:nvSpPr>
        <p:spPr>
          <a:xfrm>
            <a:off x="680517" y="1731094"/>
            <a:ext cx="5049813" cy="190946"/>
          </a:xfrm>
          <a:prstGeom prst="rect">
            <a:avLst/>
          </a:prstGeom>
          <a:noFill/>
          <a:ln/>
        </p:spPr>
        <p:txBody>
          <a:bodyPr wrap="none" lIns="0" tIns="0" rIns="0" bIns="0" rtlCol="0" anchor="t"/>
          <a:lstStyle/>
          <a:p>
            <a:pPr marL="0" indent="0" algn="l">
              <a:lnSpc>
                <a:spcPct val="126000"/>
              </a:lnSpc>
              <a:buNone/>
            </a:pPr>
            <a:r>
              <a:rPr lang="en-US" sz="950" dirty="0">
                <a:solidFill>
                  <a:srgbClr val="151617"/>
                </a:solidFill>
                <a:latin typeface="Inconsolata" pitchFamily="34" charset="0"/>
                <a:ea typeface="Inconsolata" pitchFamily="34" charset="-122"/>
                <a:cs typeface="Inconsolata" pitchFamily="34" charset="-120"/>
              </a:rPr>
              <a:t>Pick one tiny habit you can repeat for two minutes.</a:t>
            </a:r>
            <a:endParaRPr lang="en-US" sz="950" dirty="0"/>
          </a:p>
        </p:txBody>
      </p:sp>
      <p:sp>
        <p:nvSpPr>
          <p:cNvPr id="9" name="Shape 6"/>
          <p:cNvSpPr/>
          <p:nvPr/>
        </p:nvSpPr>
        <p:spPr>
          <a:xfrm>
            <a:off x="631254" y="2210172"/>
            <a:ext cx="126206" cy="757535"/>
          </a:xfrm>
          <a:prstGeom prst="roundRect">
            <a:avLst>
              <a:gd name="adj" fmla="val 4528"/>
            </a:avLst>
          </a:prstGeom>
          <a:solidFill>
            <a:srgbClr val="F8ECE4"/>
          </a:solidFill>
          <a:ln w="4763">
            <a:solidFill>
              <a:srgbClr val="151617"/>
            </a:solidFill>
            <a:prstDash val="solid"/>
          </a:ln>
          <a:effectLst>
            <a:outerShdw dist="16510" dir="2700000" algn="bl" rotWithShape="0">
              <a:srgbClr val="151617">
                <a:alpha val="100000"/>
              </a:srgbClr>
            </a:outerShdw>
          </a:effectLst>
        </p:spPr>
        <p:txBody>
          <a:bodyPr/>
          <a:lstStyle/>
          <a:p>
            <a:endParaRPr/>
          </a:p>
        </p:txBody>
      </p:sp>
      <p:sp>
        <p:nvSpPr>
          <p:cNvPr id="10" name="Text 7"/>
          <p:cNvSpPr/>
          <p:nvPr/>
        </p:nvSpPr>
        <p:spPr>
          <a:xfrm>
            <a:off x="869900" y="2336378"/>
            <a:ext cx="2649438" cy="197272"/>
          </a:xfrm>
          <a:prstGeom prst="rect">
            <a:avLst/>
          </a:prstGeom>
          <a:noFill/>
          <a:ln/>
        </p:spPr>
        <p:txBody>
          <a:bodyPr wrap="none" lIns="0" tIns="0" rIns="0" bIns="0" rtlCol="0" anchor="t"/>
          <a:lstStyle/>
          <a:p>
            <a:pPr marL="0" indent="0" algn="l">
              <a:lnSpc>
                <a:spcPct val="104000"/>
              </a:lnSpc>
              <a:buNone/>
            </a:pPr>
            <a:r>
              <a:rPr lang="en-US" sz="1200" b="1" dirty="0">
                <a:solidFill>
                  <a:srgbClr val="151617"/>
                </a:solidFill>
                <a:latin typeface="Montserrat Black" pitchFamily="34" charset="0"/>
                <a:ea typeface="Montserrat Black" pitchFamily="34" charset="-122"/>
                <a:cs typeface="Montserrat Black" pitchFamily="34" charset="-120"/>
              </a:rPr>
              <a:t>Design Your Environment</a:t>
            </a:r>
            <a:endParaRPr lang="en-US" sz="1200" dirty="0"/>
          </a:p>
        </p:txBody>
      </p:sp>
      <p:sp>
        <p:nvSpPr>
          <p:cNvPr id="11" name="Text 8"/>
          <p:cNvSpPr/>
          <p:nvPr/>
        </p:nvSpPr>
        <p:spPr>
          <a:xfrm>
            <a:off x="869900" y="2601069"/>
            <a:ext cx="4860429" cy="190946"/>
          </a:xfrm>
          <a:prstGeom prst="rect">
            <a:avLst/>
          </a:prstGeom>
          <a:noFill/>
          <a:ln/>
        </p:spPr>
        <p:txBody>
          <a:bodyPr wrap="none" lIns="0" tIns="0" rIns="0" bIns="0" rtlCol="0" anchor="t"/>
          <a:lstStyle/>
          <a:p>
            <a:pPr marL="0" indent="0" algn="l">
              <a:lnSpc>
                <a:spcPct val="126000"/>
              </a:lnSpc>
              <a:buNone/>
            </a:pPr>
            <a:r>
              <a:rPr lang="en-US" sz="950" dirty="0">
                <a:solidFill>
                  <a:srgbClr val="151617"/>
                </a:solidFill>
                <a:latin typeface="Inconsolata" pitchFamily="34" charset="0"/>
                <a:ea typeface="Inconsolata" pitchFamily="34" charset="-122"/>
                <a:cs typeface="Inconsolata" pitchFamily="34" charset="-120"/>
              </a:rPr>
              <a:t>Make the cue obvious and the next step easy.</a:t>
            </a:r>
            <a:endParaRPr lang="en-US" sz="950" dirty="0"/>
          </a:p>
        </p:txBody>
      </p:sp>
      <p:sp>
        <p:nvSpPr>
          <p:cNvPr id="12" name="Shape 9"/>
          <p:cNvSpPr/>
          <p:nvPr/>
        </p:nvSpPr>
        <p:spPr>
          <a:xfrm>
            <a:off x="820638" y="3080147"/>
            <a:ext cx="126206" cy="898996"/>
          </a:xfrm>
          <a:prstGeom prst="roundRect">
            <a:avLst>
              <a:gd name="adj" fmla="val 4528"/>
            </a:avLst>
          </a:prstGeom>
          <a:solidFill>
            <a:srgbClr val="F8ECE4"/>
          </a:solidFill>
          <a:ln w="4763">
            <a:solidFill>
              <a:srgbClr val="151617"/>
            </a:solidFill>
            <a:prstDash val="solid"/>
          </a:ln>
          <a:effectLst>
            <a:outerShdw dist="16510" dir="2700000" algn="bl" rotWithShape="0">
              <a:srgbClr val="151617">
                <a:alpha val="100000"/>
              </a:srgbClr>
            </a:outerShdw>
          </a:effectLst>
        </p:spPr>
        <p:txBody>
          <a:bodyPr/>
          <a:lstStyle/>
          <a:p>
            <a:endParaRPr/>
          </a:p>
        </p:txBody>
      </p:sp>
      <p:sp>
        <p:nvSpPr>
          <p:cNvPr id="13" name="Text 10"/>
          <p:cNvSpPr/>
          <p:nvPr/>
        </p:nvSpPr>
        <p:spPr>
          <a:xfrm>
            <a:off x="1059284" y="3206353"/>
            <a:ext cx="2035448" cy="197272"/>
          </a:xfrm>
          <a:prstGeom prst="rect">
            <a:avLst/>
          </a:prstGeom>
          <a:noFill/>
          <a:ln/>
        </p:spPr>
        <p:txBody>
          <a:bodyPr wrap="none" lIns="0" tIns="0" rIns="0" bIns="0" rtlCol="0" anchor="t"/>
          <a:lstStyle/>
          <a:p>
            <a:pPr marL="0" indent="0" algn="l">
              <a:lnSpc>
                <a:spcPct val="104000"/>
              </a:lnSpc>
              <a:buNone/>
            </a:pPr>
            <a:r>
              <a:rPr lang="en-US" sz="1200" b="1" dirty="0">
                <a:solidFill>
                  <a:srgbClr val="151617"/>
                </a:solidFill>
                <a:latin typeface="Montserrat Black" pitchFamily="34" charset="0"/>
                <a:ea typeface="Montserrat Black" pitchFamily="34" charset="-122"/>
                <a:cs typeface="Montserrat Black" pitchFamily="34" charset="-120"/>
              </a:rPr>
              <a:t>Track &amp; Celebrate</a:t>
            </a:r>
            <a:endParaRPr lang="en-US" sz="1200" dirty="0"/>
          </a:p>
        </p:txBody>
      </p:sp>
      <p:sp>
        <p:nvSpPr>
          <p:cNvPr id="14" name="Text 11"/>
          <p:cNvSpPr/>
          <p:nvPr/>
        </p:nvSpPr>
        <p:spPr>
          <a:xfrm>
            <a:off x="1059284" y="3471044"/>
            <a:ext cx="4213845" cy="381893"/>
          </a:xfrm>
          <a:prstGeom prst="rect">
            <a:avLst/>
          </a:prstGeom>
          <a:noFill/>
          <a:ln/>
        </p:spPr>
        <p:txBody>
          <a:bodyPr wrap="square" lIns="0" tIns="0" rIns="0" bIns="0" rtlCol="0" anchor="t">
            <a:normAutofit/>
          </a:bodyPr>
          <a:lstStyle/>
          <a:p>
            <a:pPr marL="0" indent="0" algn="l">
              <a:lnSpc>
                <a:spcPct val="126000"/>
              </a:lnSpc>
              <a:buNone/>
            </a:pPr>
            <a:r>
              <a:rPr lang="en-US" sz="950" dirty="0">
                <a:solidFill>
                  <a:srgbClr val="151617"/>
                </a:solidFill>
                <a:latin typeface="Inconsolata" pitchFamily="34" charset="0"/>
                <a:ea typeface="Inconsolata" pitchFamily="34" charset="-122"/>
                <a:cs typeface="Inconsolata" pitchFamily="34" charset="-120"/>
              </a:rPr>
              <a:t>Use simple tracking and small rewards to make the habit satisfying.</a:t>
            </a:r>
            <a:endParaRPr lang="en-US" sz="950" dirty="0"/>
          </a:p>
        </p:txBody>
      </p:sp>
      <p:sp>
        <p:nvSpPr>
          <p:cNvPr id="15" name="Shape 12"/>
          <p:cNvSpPr/>
          <p:nvPr/>
        </p:nvSpPr>
        <p:spPr>
          <a:xfrm>
            <a:off x="441871" y="4105647"/>
            <a:ext cx="4831259" cy="690190"/>
          </a:xfrm>
          <a:prstGeom prst="roundRect">
            <a:avLst>
              <a:gd name="adj" fmla="val 2790"/>
            </a:avLst>
          </a:prstGeom>
          <a:solidFill>
            <a:srgbClr val="FFD1A7"/>
          </a:solidFill>
          <a:ln/>
        </p:spPr>
        <p:txBody>
          <a:bodyPr/>
          <a:lstStyle/>
          <a:p>
            <a:endParaRPr>
              <a:solidFill>
                <a:srgbClr val="FF0000"/>
              </a:solidFill>
            </a:endParaRPr>
          </a:p>
        </p:txBody>
      </p:sp>
      <p:pic>
        <p:nvPicPr>
          <p:cNvPr id="16" name="Image 1" descr="preencoded.png"/>
          <p:cNvPicPr>
            <a:picLocks noChangeAspect="1"/>
          </p:cNvPicPr>
          <p:nvPr/>
        </p:nvPicPr>
        <p:blipFill>
          <a:blip r:embed="rId4"/>
          <a:stretch>
            <a:fillRect/>
          </a:stretch>
        </p:blipFill>
        <p:spPr>
          <a:xfrm>
            <a:off x="568077" y="4291087"/>
            <a:ext cx="157758" cy="126206"/>
          </a:xfrm>
          <a:prstGeom prst="rect">
            <a:avLst/>
          </a:prstGeom>
        </p:spPr>
      </p:pic>
      <p:sp>
        <p:nvSpPr>
          <p:cNvPr id="17" name="Text 13"/>
          <p:cNvSpPr/>
          <p:nvPr/>
        </p:nvSpPr>
        <p:spPr>
          <a:xfrm>
            <a:off x="852041" y="4249638"/>
            <a:ext cx="4294882" cy="381893"/>
          </a:xfrm>
          <a:prstGeom prst="rect">
            <a:avLst/>
          </a:prstGeom>
          <a:noFill/>
          <a:ln/>
        </p:spPr>
        <p:txBody>
          <a:bodyPr wrap="square" lIns="0" tIns="0" rIns="0" bIns="0" rtlCol="0" anchor="t">
            <a:normAutofit/>
          </a:bodyPr>
          <a:lstStyle/>
          <a:p>
            <a:pPr marL="0" indent="0" algn="l">
              <a:lnSpc>
                <a:spcPct val="126000"/>
              </a:lnSpc>
              <a:buNone/>
            </a:pPr>
            <a:r>
              <a:rPr lang="en-US" sz="950" dirty="0">
                <a:solidFill>
                  <a:srgbClr val="000000"/>
                </a:solidFill>
                <a:latin typeface="Inconsolata" pitchFamily="34" charset="0"/>
                <a:ea typeface="Inconsolata" pitchFamily="34" charset="-122"/>
                <a:cs typeface="Inconsolata" pitchFamily="34" charset="-120"/>
              </a:rPr>
              <a:t>Action step for students: Pick one tiny habit to start this week and track it for 30 days.</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653</Words>
  <Application>Microsoft Office PowerPoint</Application>
  <PresentationFormat>On-screen Show (16:9)</PresentationFormat>
  <Paragraphs>67</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Montserrat Black</vt:lpstr>
      <vt:lpstr>Inconsolata</vt:lpstr>
      <vt:lpstr>Calibri</vt:lpstr>
      <vt:lpstr>Montserrat</vt:lpstr>
      <vt:lpstr>IBM Plex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USMAN</cp:lastModifiedBy>
  <cp:revision>6</cp:revision>
  <dcterms:created xsi:type="dcterms:W3CDTF">2026-05-18T20:15:30Z</dcterms:created>
  <dcterms:modified xsi:type="dcterms:W3CDTF">2026-06-01T17:55:31Z</dcterms:modified>
</cp:coreProperties>
</file>