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358" r:id="rId19"/>
    <p:sldId id="311" r:id="rId20"/>
    <p:sldId id="312" r:id="rId21"/>
    <p:sldId id="313" r:id="rId22"/>
    <p:sldId id="314" r:id="rId23"/>
    <p:sldId id="315" r:id="rId24"/>
    <p:sldId id="316" r:id="rId25"/>
    <p:sldId id="317" r:id="rId26"/>
    <p:sldId id="318" r:id="rId27"/>
    <p:sldId id="319" r:id="rId28"/>
    <p:sldId id="320" r:id="rId29"/>
    <p:sldId id="321" r:id="rId30"/>
    <p:sldId id="322" r:id="rId31"/>
    <p:sldId id="323" r:id="rId32"/>
    <p:sldId id="324" r:id="rId33"/>
    <p:sldId id="325" r:id="rId34"/>
    <p:sldId id="326" r:id="rId35"/>
    <p:sldId id="327" r:id="rId36"/>
    <p:sldId id="328" r:id="rId37"/>
    <p:sldId id="329" r:id="rId38"/>
    <p:sldId id="357" r:id="rId39"/>
    <p:sldId id="359" r:id="rId40"/>
    <p:sldId id="361" r:id="rId41"/>
    <p:sldId id="360" r:id="rId42"/>
    <p:sldId id="362" r:id="rId43"/>
    <p:sldId id="273" r:id="rId44"/>
    <p:sldId id="274" r:id="rId45"/>
    <p:sldId id="275" r:id="rId46"/>
    <p:sldId id="276" r:id="rId47"/>
    <p:sldId id="277" r:id="rId48"/>
    <p:sldId id="278" r:id="rId49"/>
    <p:sldId id="279" r:id="rId50"/>
    <p:sldId id="280" r:id="rId51"/>
    <p:sldId id="281" r:id="rId52"/>
    <p:sldId id="282" r:id="rId53"/>
    <p:sldId id="283" r:id="rId54"/>
    <p:sldId id="284" r:id="rId55"/>
    <p:sldId id="285" r:id="rId56"/>
    <p:sldId id="286" r:id="rId57"/>
    <p:sldId id="287" r:id="rId58"/>
    <p:sldId id="288" r:id="rId59"/>
    <p:sldId id="289" r:id="rId60"/>
    <p:sldId id="290" r:id="rId61"/>
    <p:sldId id="291" r:id="rId62"/>
    <p:sldId id="292" r:id="rId63"/>
    <p:sldId id="293" r:id="rId64"/>
    <p:sldId id="294" r:id="rId65"/>
    <p:sldId id="295" r:id="rId66"/>
    <p:sldId id="296" r:id="rId67"/>
    <p:sldId id="297" r:id="rId68"/>
    <p:sldId id="298" r:id="rId69"/>
    <p:sldId id="299" r:id="rId70"/>
    <p:sldId id="300" r:id="rId71"/>
    <p:sldId id="301" r:id="rId72"/>
    <p:sldId id="302" r:id="rId73"/>
    <p:sldId id="303" r:id="rId74"/>
    <p:sldId id="304" r:id="rId75"/>
    <p:sldId id="305" r:id="rId76"/>
    <p:sldId id="306" r:id="rId77"/>
    <p:sldId id="307" r:id="rId78"/>
    <p:sldId id="308" r:id="rId79"/>
    <p:sldId id="309" r:id="rId80"/>
    <p:sldId id="310" r:id="rId81"/>
    <p:sldId id="330" r:id="rId82"/>
    <p:sldId id="331" r:id="rId83"/>
    <p:sldId id="332" r:id="rId84"/>
    <p:sldId id="333" r:id="rId85"/>
    <p:sldId id="334" r:id="rId86"/>
    <p:sldId id="335" r:id="rId87"/>
    <p:sldId id="336" r:id="rId88"/>
    <p:sldId id="337" r:id="rId89"/>
    <p:sldId id="339" r:id="rId90"/>
    <p:sldId id="340" r:id="rId91"/>
    <p:sldId id="351" r:id="rId92"/>
    <p:sldId id="341" r:id="rId93"/>
    <p:sldId id="352" r:id="rId94"/>
    <p:sldId id="342" r:id="rId95"/>
    <p:sldId id="353" r:id="rId96"/>
    <p:sldId id="343" r:id="rId97"/>
    <p:sldId id="354" r:id="rId98"/>
    <p:sldId id="344" r:id="rId99"/>
    <p:sldId id="355" r:id="rId100"/>
    <p:sldId id="345" r:id="rId101"/>
    <p:sldId id="356" r:id="rId102"/>
    <p:sldId id="346" r:id="rId103"/>
    <p:sldId id="347" r:id="rId104"/>
    <p:sldId id="348" r:id="rId105"/>
    <p:sldId id="349"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78" d="100"/>
          <a:sy n="78" d="100"/>
        </p:scale>
        <p:origin x="132" y="7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2588D-BB60-434B-954E-F57A5561D990}"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E67022-FEE3-491B-B9B0-9A7451E930D3}" type="slidenum">
              <a:rPr lang="en-US" smtClean="0"/>
              <a:t>‹#›</a:t>
            </a:fld>
            <a:endParaRPr lang="en-US"/>
          </a:p>
        </p:txBody>
      </p:sp>
    </p:spTree>
    <p:extLst>
      <p:ext uri="{BB962C8B-B14F-4D97-AF65-F5344CB8AC3E}">
        <p14:creationId xmlns:p14="http://schemas.microsoft.com/office/powerpoint/2010/main" val="3533038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2640993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2159927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1011489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4037077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1305647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1947610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4079566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1225328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3543878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2088410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2973252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384086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3302348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1156461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1557627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otes Placeholder"/>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p>
        </p:txBody>
      </p:sp>
    </p:spTree>
    <p:extLst>
      <p:ext uri="{BB962C8B-B14F-4D97-AF65-F5344CB8AC3E}">
        <p14:creationId xmlns:p14="http://schemas.microsoft.com/office/powerpoint/2010/main" val="2418061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D13448-1378-4F71-AF1B-2D41ECDA242D}"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DBE73-A800-472B-9C3C-B4F66F1764AA}" type="slidenum">
              <a:rPr lang="en-US" smtClean="0"/>
              <a:t>‹#›</a:t>
            </a:fld>
            <a:endParaRPr lang="en-US"/>
          </a:p>
        </p:txBody>
      </p:sp>
    </p:spTree>
    <p:extLst>
      <p:ext uri="{BB962C8B-B14F-4D97-AF65-F5344CB8AC3E}">
        <p14:creationId xmlns:p14="http://schemas.microsoft.com/office/powerpoint/2010/main" val="999257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D13448-1378-4F71-AF1B-2D41ECDA242D}"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DBE73-A800-472B-9C3C-B4F66F1764AA}" type="slidenum">
              <a:rPr lang="en-US" smtClean="0"/>
              <a:t>‹#›</a:t>
            </a:fld>
            <a:endParaRPr lang="en-US"/>
          </a:p>
        </p:txBody>
      </p:sp>
    </p:spTree>
    <p:extLst>
      <p:ext uri="{BB962C8B-B14F-4D97-AF65-F5344CB8AC3E}">
        <p14:creationId xmlns:p14="http://schemas.microsoft.com/office/powerpoint/2010/main" val="3531607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D13448-1378-4F71-AF1B-2D41ECDA242D}"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DBE73-A800-472B-9C3C-B4F66F1764AA}" type="slidenum">
              <a:rPr lang="en-US" smtClean="0"/>
              <a:t>‹#›</a:t>
            </a:fld>
            <a:endParaRPr lang="en-US"/>
          </a:p>
        </p:txBody>
      </p:sp>
    </p:spTree>
    <p:extLst>
      <p:ext uri="{BB962C8B-B14F-4D97-AF65-F5344CB8AC3E}">
        <p14:creationId xmlns:p14="http://schemas.microsoft.com/office/powerpoint/2010/main" val="57073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D13448-1378-4F71-AF1B-2D41ECDA242D}"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DBE73-A800-472B-9C3C-B4F66F1764AA}" type="slidenum">
              <a:rPr lang="en-US" smtClean="0"/>
              <a:t>‹#›</a:t>
            </a:fld>
            <a:endParaRPr lang="en-US"/>
          </a:p>
        </p:txBody>
      </p:sp>
    </p:spTree>
    <p:extLst>
      <p:ext uri="{BB962C8B-B14F-4D97-AF65-F5344CB8AC3E}">
        <p14:creationId xmlns:p14="http://schemas.microsoft.com/office/powerpoint/2010/main" val="1083024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D13448-1378-4F71-AF1B-2D41ECDA242D}"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DBE73-A800-472B-9C3C-B4F66F1764AA}" type="slidenum">
              <a:rPr lang="en-US" smtClean="0"/>
              <a:t>‹#›</a:t>
            </a:fld>
            <a:endParaRPr lang="en-US"/>
          </a:p>
        </p:txBody>
      </p:sp>
    </p:spTree>
    <p:extLst>
      <p:ext uri="{BB962C8B-B14F-4D97-AF65-F5344CB8AC3E}">
        <p14:creationId xmlns:p14="http://schemas.microsoft.com/office/powerpoint/2010/main" val="29015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D13448-1378-4F71-AF1B-2D41ECDA242D}"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DBE73-A800-472B-9C3C-B4F66F1764AA}" type="slidenum">
              <a:rPr lang="en-US" smtClean="0"/>
              <a:t>‹#›</a:t>
            </a:fld>
            <a:endParaRPr lang="en-US"/>
          </a:p>
        </p:txBody>
      </p:sp>
    </p:spTree>
    <p:extLst>
      <p:ext uri="{BB962C8B-B14F-4D97-AF65-F5344CB8AC3E}">
        <p14:creationId xmlns:p14="http://schemas.microsoft.com/office/powerpoint/2010/main" val="627809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D13448-1378-4F71-AF1B-2D41ECDA242D}" type="datetimeFigureOut">
              <a:rPr lang="en-US" smtClean="0"/>
              <a:t>10/17/2025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DDBE73-A800-472B-9C3C-B4F66F1764AA}" type="slidenum">
              <a:rPr lang="en-US" smtClean="0"/>
              <a:t>‹#›</a:t>
            </a:fld>
            <a:endParaRPr lang="en-US"/>
          </a:p>
        </p:txBody>
      </p:sp>
    </p:spTree>
    <p:extLst>
      <p:ext uri="{BB962C8B-B14F-4D97-AF65-F5344CB8AC3E}">
        <p14:creationId xmlns:p14="http://schemas.microsoft.com/office/powerpoint/2010/main" val="199900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D13448-1378-4F71-AF1B-2D41ECDA242D}" type="datetimeFigureOut">
              <a:rPr lang="en-US" smtClean="0"/>
              <a:t>10/17/2025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DDBE73-A800-472B-9C3C-B4F66F1764AA}" type="slidenum">
              <a:rPr lang="en-US" smtClean="0"/>
              <a:t>‹#›</a:t>
            </a:fld>
            <a:endParaRPr lang="en-US"/>
          </a:p>
        </p:txBody>
      </p:sp>
    </p:spTree>
    <p:extLst>
      <p:ext uri="{BB962C8B-B14F-4D97-AF65-F5344CB8AC3E}">
        <p14:creationId xmlns:p14="http://schemas.microsoft.com/office/powerpoint/2010/main" val="907418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D13448-1378-4F71-AF1B-2D41ECDA242D}" type="datetimeFigureOut">
              <a:rPr lang="en-US" smtClean="0"/>
              <a:t>10/17/2025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DDBE73-A800-472B-9C3C-B4F66F1764AA}" type="slidenum">
              <a:rPr lang="en-US" smtClean="0"/>
              <a:t>‹#›</a:t>
            </a:fld>
            <a:endParaRPr lang="en-US"/>
          </a:p>
        </p:txBody>
      </p:sp>
    </p:spTree>
    <p:extLst>
      <p:ext uri="{BB962C8B-B14F-4D97-AF65-F5344CB8AC3E}">
        <p14:creationId xmlns:p14="http://schemas.microsoft.com/office/powerpoint/2010/main" val="1293198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D13448-1378-4F71-AF1B-2D41ECDA242D}"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DBE73-A800-472B-9C3C-B4F66F1764AA}" type="slidenum">
              <a:rPr lang="en-US" smtClean="0"/>
              <a:t>‹#›</a:t>
            </a:fld>
            <a:endParaRPr lang="en-US"/>
          </a:p>
        </p:txBody>
      </p:sp>
    </p:spTree>
    <p:extLst>
      <p:ext uri="{BB962C8B-B14F-4D97-AF65-F5344CB8AC3E}">
        <p14:creationId xmlns:p14="http://schemas.microsoft.com/office/powerpoint/2010/main" val="1220135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D13448-1378-4F71-AF1B-2D41ECDA242D}"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DBE73-A800-472B-9C3C-B4F66F1764AA}" type="slidenum">
              <a:rPr lang="en-US" smtClean="0"/>
              <a:t>‹#›</a:t>
            </a:fld>
            <a:endParaRPr lang="en-US"/>
          </a:p>
        </p:txBody>
      </p:sp>
    </p:spTree>
    <p:extLst>
      <p:ext uri="{BB962C8B-B14F-4D97-AF65-F5344CB8AC3E}">
        <p14:creationId xmlns:p14="http://schemas.microsoft.com/office/powerpoint/2010/main" val="3544901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D13448-1378-4F71-AF1B-2D41ECDA242D}" type="datetimeFigureOut">
              <a:rPr lang="en-US" smtClean="0"/>
              <a:t>10/17/2025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DBE73-A800-472B-9C3C-B4F66F1764AA}" type="slidenum">
              <a:rPr lang="en-US" smtClean="0"/>
              <a:t>‹#›</a:t>
            </a:fld>
            <a:endParaRPr lang="en-US"/>
          </a:p>
        </p:txBody>
      </p:sp>
    </p:spTree>
    <p:extLst>
      <p:ext uri="{BB962C8B-B14F-4D97-AF65-F5344CB8AC3E}">
        <p14:creationId xmlns:p14="http://schemas.microsoft.com/office/powerpoint/2010/main" val="311763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geeksforgeeks.org/deletion-in-linked-list/" TargetMode="External"/><Relationship Id="rId2" Type="http://schemas.openxmlformats.org/officeDocument/2006/relationships/hyperlink" Target="https://www.geeksforgeeks.org/insertion-in-linked-list/" TargetMode="External"/><Relationship Id="rId1" Type="http://schemas.openxmlformats.org/officeDocument/2006/relationships/slideLayout" Target="../slideLayouts/slideLayout1.xml"/><Relationship Id="rId4" Type="http://schemas.openxmlformats.org/officeDocument/2006/relationships/hyperlink" Target="https://www.geeksforgeeks.org/search-an-element-in-a-linked-list-iterative-and-recursive/"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1406" y="220398"/>
            <a:ext cx="10367319" cy="6417204"/>
          </a:xfrm>
          <a:prstGeom prst="rect">
            <a:avLst/>
          </a:prstGeom>
        </p:spPr>
      </p:pic>
    </p:spTree>
    <p:extLst>
      <p:ext uri="{BB962C8B-B14F-4D97-AF65-F5344CB8AC3E}">
        <p14:creationId xmlns:p14="http://schemas.microsoft.com/office/powerpoint/2010/main" val="407681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068" y="0"/>
            <a:ext cx="12093932" cy="6858000"/>
          </a:xfrm>
          <a:prstGeom prst="rect">
            <a:avLst/>
          </a:prstGeom>
        </p:spPr>
      </p:pic>
    </p:spTree>
    <p:extLst>
      <p:ext uri="{BB962C8B-B14F-4D97-AF65-F5344CB8AC3E}">
        <p14:creationId xmlns:p14="http://schemas.microsoft.com/office/powerpoint/2010/main" val="40553092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0"/>
            <a:ext cx="12192000" cy="6688754"/>
          </a:xfrm>
          <a:prstGeom prst="rect">
            <a:avLst/>
          </a:prstGeom>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800" b="1" u="sng" dirty="0">
                <a:cs typeface="Calibri" panose="020F0502020204030204" pitchFamily="34" charset="0"/>
              </a:rPr>
              <a:t>Explanation:</a:t>
            </a:r>
            <a:endParaRPr lang="en-US" altLang="en-US" sz="2800" dirty="0">
              <a:cs typeface="Calibri" panose="020F0502020204030204" pitchFamily="34" charset="0"/>
            </a:endParaRPr>
          </a:p>
          <a:p>
            <a:pPr algn="just">
              <a:lnSpc>
                <a:spcPct val="110000"/>
              </a:lnSpc>
              <a:spcBef>
                <a:spcPts val="580"/>
              </a:spcBef>
            </a:pPr>
            <a:r>
              <a:rPr lang="en-US" altLang="en-US" sz="2000" dirty="0">
                <a:cs typeface="Calibri" panose="020F0502020204030204" pitchFamily="34" charset="0"/>
              </a:rPr>
              <a:t>In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above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program</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have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created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function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called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binary_search()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function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which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takes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two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arguments</a:t>
            </a:r>
            <a:r>
              <a:rPr lang="en-US" altLang="en-US" sz="2000" dirty="0">
                <a:latin typeface="Times New Roman" panose="02020603050405020304" pitchFamily="18" charset="0"/>
                <a:cs typeface="Times New Roman" panose="02020603050405020304" pitchFamily="18" charset="0"/>
              </a:rPr>
              <a:t> </a:t>
            </a:r>
          </a:p>
          <a:p>
            <a:pPr algn="just">
              <a:lnSpc>
                <a:spcPct val="110000"/>
              </a:lnSpc>
              <a:spcBef>
                <a:spcPts val="580"/>
              </a:spcBef>
            </a:pPr>
            <a:r>
              <a:rPr lang="en-US" altLang="en-US" sz="2000" dirty="0">
                <a:cs typeface="Calibri" panose="020F0502020204030204" pitchFamily="34" charset="0"/>
              </a:rPr>
              <a:t>— a</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list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sorted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number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be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searched.</a:t>
            </a:r>
          </a:p>
          <a:p>
            <a:pPr algn="just">
              <a:lnSpc>
                <a:spcPct val="110000"/>
              </a:lnSpc>
              <a:spcBef>
                <a:spcPts val="580"/>
              </a:spcBef>
            </a:pPr>
            <a:endParaRPr lang="en-US" altLang="en-US" sz="500" dirty="0">
              <a:cs typeface="Calibri" panose="020F0502020204030204" pitchFamily="34" charset="0"/>
            </a:endParaRPr>
          </a:p>
          <a:p>
            <a:pPr algn="just">
              <a:lnSpc>
                <a:spcPct val="110000"/>
              </a:lnSpc>
              <a:spcBef>
                <a:spcPts val="537"/>
              </a:spcBef>
            </a:pPr>
            <a:r>
              <a:rPr lang="en-US" altLang="en-US" sz="2000" dirty="0">
                <a:cs typeface="Calibri" panose="020F0502020204030204" pitchFamily="34" charset="0"/>
              </a:rPr>
              <a:t>We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have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declared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two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variables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store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lowest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highest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list.</a:t>
            </a:r>
            <a:r>
              <a:rPr lang="en-US" altLang="en-US" sz="2000" dirty="0">
                <a:latin typeface="Times New Roman" panose="02020603050405020304" pitchFamily="18" charset="0"/>
                <a:cs typeface="Times New Roman" panose="02020603050405020304" pitchFamily="18" charset="0"/>
              </a:rPr>
              <a:t> </a:t>
            </a:r>
          </a:p>
          <a:p>
            <a:pPr algn="just">
              <a:lnSpc>
                <a:spcPct val="110000"/>
              </a:lnSpc>
              <a:spcBef>
                <a:spcPts val="537"/>
              </a:spcBef>
            </a:pP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low</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assigned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initial</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0,</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high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len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(list1)</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 1</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0.</a:t>
            </a:r>
          </a:p>
          <a:p>
            <a:pPr algn="just">
              <a:lnSpc>
                <a:spcPct val="110000"/>
              </a:lnSpc>
              <a:spcBef>
                <a:spcPts val="537"/>
              </a:spcBef>
            </a:pPr>
            <a:endParaRPr lang="en-US" altLang="en-US" sz="500" dirty="0">
              <a:cs typeface="Calibri" panose="020F0502020204030204" pitchFamily="34" charset="0"/>
            </a:endParaRPr>
          </a:p>
          <a:p>
            <a:pPr algn="just">
              <a:lnSpc>
                <a:spcPct val="109000"/>
              </a:lnSpc>
              <a:spcBef>
                <a:spcPts val="554"/>
              </a:spcBef>
            </a:pPr>
            <a:r>
              <a:rPr lang="en-US" altLang="en-US" sz="2000" dirty="0">
                <a:cs typeface="Calibri" panose="020F0502020204030204" pitchFamily="34" charset="0"/>
              </a:rPr>
              <a:t>Next,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have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declared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while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loop</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with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condition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lowest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equal</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smaller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than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highest</a:t>
            </a:r>
            <a:r>
              <a:rPr lang="en-US" altLang="en-US" sz="2000" dirty="0">
                <a:latin typeface="Times New Roman" panose="02020603050405020304" pitchFamily="18" charset="0"/>
                <a:cs typeface="Times New Roman" panose="02020603050405020304" pitchFamily="18" charset="0"/>
              </a:rPr>
              <a:t> </a:t>
            </a:r>
          </a:p>
          <a:p>
            <a:pPr algn="just">
              <a:lnSpc>
                <a:spcPct val="109000"/>
              </a:lnSpc>
              <a:spcBef>
                <a:spcPts val="554"/>
              </a:spcBef>
            </a:pP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while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loop</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will</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iterate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number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has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not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been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found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yet.</a:t>
            </a:r>
          </a:p>
          <a:p>
            <a:pPr algn="just">
              <a:lnSpc>
                <a:spcPct val="109000"/>
              </a:lnSpc>
              <a:spcBef>
                <a:spcPts val="554"/>
              </a:spcBef>
            </a:pPr>
            <a:endParaRPr lang="en-US" altLang="en-US" sz="500" dirty="0">
              <a:cs typeface="Calibri" panose="020F0502020204030204" pitchFamily="34" charset="0"/>
            </a:endParaRPr>
          </a:p>
          <a:p>
            <a:pPr algn="just">
              <a:lnSpc>
                <a:spcPct val="109000"/>
              </a:lnSpc>
              <a:spcBef>
                <a:spcPts val="554"/>
              </a:spcBef>
            </a:pPr>
            <a:r>
              <a:rPr lang="en-US" altLang="en-US" sz="2000" dirty="0">
                <a:cs typeface="Calibri" panose="020F0502020204030204" pitchFamily="34" charset="0"/>
              </a:rPr>
              <a:t>In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while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loop,</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find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compare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index</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number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are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searching</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for.</a:t>
            </a:r>
          </a:p>
          <a:p>
            <a:pPr algn="just">
              <a:lnSpc>
                <a:spcPct val="110000"/>
              </a:lnSpc>
              <a:spcBef>
                <a:spcPts val="545"/>
              </a:spcBef>
            </a:pPr>
            <a:r>
              <a:rPr lang="en-US" altLang="en-US" sz="2000" dirty="0">
                <a:cs typeface="Calibri" panose="020F0502020204030204" pitchFamily="34" charset="0"/>
              </a:rPr>
              <a:t>If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of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mid-index</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smaller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than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increase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by</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1</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assign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search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moves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left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side.</a:t>
            </a:r>
          </a:p>
          <a:p>
            <a:pPr algn="just">
              <a:lnSpc>
                <a:spcPct val="110000"/>
              </a:lnSpc>
              <a:spcBef>
                <a:spcPts val="545"/>
              </a:spcBef>
            </a:pPr>
            <a:endParaRPr lang="en-US" altLang="en-US" sz="600" dirty="0">
              <a:cs typeface="Calibri" panose="020F0502020204030204" pitchFamily="34" charset="0"/>
            </a:endParaRPr>
          </a:p>
          <a:p>
            <a:pPr algn="just"/>
            <a:r>
              <a:rPr lang="en-US" altLang="en-US" sz="2000" dirty="0">
                <a:cs typeface="Calibri" panose="020F0502020204030204" pitchFamily="34" charset="0"/>
              </a:rPr>
              <a:t>Otherwise,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decrease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assign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high.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search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moves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right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side.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equal</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return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a:t>
            </a:r>
          </a:p>
          <a:p>
            <a:pPr algn="just"/>
            <a:endParaRPr lang="en-US" altLang="en-US" sz="300" dirty="0">
              <a:cs typeface="Calibri" panose="020F0502020204030204" pitchFamily="34" charset="0"/>
            </a:endParaRPr>
          </a:p>
          <a:p>
            <a:pPr algn="just">
              <a:spcBef>
                <a:spcPts val="648"/>
              </a:spcBef>
            </a:pPr>
            <a:r>
              <a:rPr lang="en-US" altLang="en-US" sz="2000" dirty="0">
                <a:cs typeface="Calibri" panose="020F0502020204030204" pitchFamily="34" charset="0"/>
              </a:rPr>
              <a:t>This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will</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happen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until</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low</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equal</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smaller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than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high.</a:t>
            </a:r>
          </a:p>
          <a:p>
            <a:pPr algn="just">
              <a:lnSpc>
                <a:spcPct val="110000"/>
              </a:lnSpc>
              <a:spcBef>
                <a:spcPts val="537"/>
              </a:spcBef>
            </a:pPr>
            <a:r>
              <a:rPr lang="en-US" altLang="en-US" sz="2000" dirty="0">
                <a:cs typeface="Calibri" panose="020F0502020204030204" pitchFamily="34" charset="0"/>
              </a:rPr>
              <a:t>If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reach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of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function,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element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not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present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list.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return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-1</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calling</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function.</a:t>
            </a:r>
          </a:p>
        </p:txBody>
      </p:sp>
    </p:spTree>
    <p:extLst>
      <p:ext uri="{BB962C8B-B14F-4D97-AF65-F5344CB8AC3E}">
        <p14:creationId xmlns:p14="http://schemas.microsoft.com/office/powerpoint/2010/main" val="9680701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0"/>
            <a:ext cx="12192000" cy="5458674"/>
          </a:xfrm>
          <a:prstGeom prst="rect">
            <a:avLst/>
          </a:prstGeom>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ts val="631"/>
              </a:spcBef>
            </a:pPr>
            <a:r>
              <a:rPr lang="en-US" altLang="en-US" sz="3200" b="1" u="sng" dirty="0">
                <a:cs typeface="Calibri" panose="020F0502020204030204" pitchFamily="34" charset="0"/>
              </a:rPr>
              <a:t>Recursive Binary Search:</a:t>
            </a:r>
            <a:endParaRPr lang="en-US" altLang="en-US" sz="3200" dirty="0">
              <a:cs typeface="Calibri" panose="020F0502020204030204" pitchFamily="34" charset="0"/>
            </a:endParaRPr>
          </a:p>
          <a:p>
            <a:pPr>
              <a:lnSpc>
                <a:spcPct val="109000"/>
              </a:lnSpc>
              <a:spcBef>
                <a:spcPts val="614"/>
              </a:spcBef>
            </a:pPr>
            <a:r>
              <a:rPr lang="en-US" altLang="en-US" sz="2400" dirty="0">
                <a:cs typeface="Calibri" panose="020F0502020204030204" pitchFamily="34" charset="0"/>
              </a:rPr>
              <a:t>The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recursion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method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can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be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used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binary</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search.</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this,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we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will</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define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recursive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function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that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keeps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calling</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itself</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until</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meets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condition.</a:t>
            </a:r>
          </a:p>
          <a:p>
            <a:pPr>
              <a:spcBef>
                <a:spcPts val="640"/>
              </a:spcBef>
            </a:pPr>
            <a:endParaRPr lang="en-US" altLang="en-US" sz="1000" b="1" u="sng" dirty="0">
              <a:cs typeface="Calibri" panose="020F0502020204030204" pitchFamily="34" charset="0"/>
            </a:endParaRPr>
          </a:p>
          <a:p>
            <a:pPr>
              <a:spcBef>
                <a:spcPts val="640"/>
              </a:spcBef>
            </a:pPr>
            <a:r>
              <a:rPr lang="en-US" altLang="en-US" sz="2400" b="1" u="sng" dirty="0">
                <a:cs typeface="Calibri" panose="020F0502020204030204" pitchFamily="34" charset="0"/>
              </a:rPr>
              <a:t>Python</a:t>
            </a:r>
            <a:r>
              <a:rPr lang="en-US" altLang="en-US" sz="2400" b="1" u="sng" dirty="0">
                <a:latin typeface="Times New Roman" panose="02020603050405020304" pitchFamily="18" charset="0"/>
                <a:cs typeface="Times New Roman" panose="02020603050405020304" pitchFamily="18" charset="0"/>
              </a:rPr>
              <a:t> </a:t>
            </a:r>
            <a:r>
              <a:rPr lang="en-US" altLang="en-US" sz="2400" b="1" u="sng" dirty="0">
                <a:cs typeface="Calibri" panose="020F0502020204030204" pitchFamily="34" charset="0"/>
              </a:rPr>
              <a:t>Program</a:t>
            </a:r>
          </a:p>
          <a:p>
            <a:pPr>
              <a:spcBef>
                <a:spcPts val="631"/>
              </a:spcBef>
            </a:pPr>
            <a:endParaRPr lang="en-US" altLang="en-US" sz="300" dirty="0">
              <a:cs typeface="Calibri" panose="020F0502020204030204" pitchFamily="34" charset="0"/>
            </a:endParaRPr>
          </a:p>
          <a:p>
            <a:pPr>
              <a:spcBef>
                <a:spcPts val="631"/>
              </a:spcBef>
            </a:pPr>
            <a:r>
              <a:rPr lang="en-US" altLang="en-US" sz="2400" dirty="0">
                <a:cs typeface="Calibri" panose="020F0502020204030204" pitchFamily="34" charset="0"/>
              </a:rPr>
              <a:t>Python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program</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for</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recursive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binary</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search</a:t>
            </a:r>
          </a:p>
          <a:p>
            <a:pPr>
              <a:lnSpc>
                <a:spcPct val="170000"/>
              </a:lnSpc>
              <a:spcBef>
                <a:spcPts val="9"/>
              </a:spcBef>
            </a:pPr>
            <a:r>
              <a:rPr lang="en-US" altLang="en-US" sz="2400" dirty="0">
                <a:cs typeface="Calibri" panose="020F0502020204030204" pitchFamily="34"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Returns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index</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position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of</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list1</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if</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present,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otherwise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-1</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def</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binary_search</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(list1,</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low,</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high,</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n):</a:t>
            </a:r>
          </a:p>
          <a:p>
            <a:pPr>
              <a:lnSpc>
                <a:spcPct val="170000"/>
              </a:lnSpc>
              <a:spcBef>
                <a:spcPts val="9"/>
              </a:spcBef>
            </a:pPr>
            <a:r>
              <a:rPr lang="en-US" altLang="en-US" sz="2400" dirty="0">
                <a:cs typeface="Calibri" panose="020F0502020204030204" pitchFamily="34"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Check</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base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case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for</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recursive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function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if</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low</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high:</a:t>
            </a:r>
          </a:p>
          <a:p>
            <a:pPr>
              <a:spcBef>
                <a:spcPts val="631"/>
              </a:spcBef>
            </a:pPr>
            <a:r>
              <a:rPr lang="en-US" altLang="en-US" sz="2400" dirty="0">
                <a:cs typeface="Calibri" panose="020F0502020204030204" pitchFamily="34" charset="0"/>
              </a:rPr>
              <a:t>mid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(low</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high)</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2</a:t>
            </a:r>
          </a:p>
          <a:p>
            <a:pPr>
              <a:lnSpc>
                <a:spcPct val="170000"/>
              </a:lnSpc>
              <a:spcBef>
                <a:spcPts val="9"/>
              </a:spcBef>
            </a:pPr>
            <a:r>
              <a:rPr lang="en-US" altLang="en-US" sz="2400" dirty="0">
                <a:cs typeface="Calibri" panose="020F0502020204030204" pitchFamily="34"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If</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element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available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middle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itself</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return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its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index</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if</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list1[mid]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n:</a:t>
            </a:r>
          </a:p>
          <a:p>
            <a:pPr>
              <a:spcBef>
                <a:spcPts val="640"/>
              </a:spcBef>
            </a:pPr>
            <a:r>
              <a:rPr lang="en-US" altLang="en-US" sz="2400" dirty="0">
                <a:cs typeface="Calibri" panose="020F0502020204030204" pitchFamily="34" charset="0"/>
              </a:rPr>
              <a:t>return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mid</a:t>
            </a:r>
          </a:p>
        </p:txBody>
      </p:sp>
    </p:spTree>
    <p:extLst>
      <p:ext uri="{BB962C8B-B14F-4D97-AF65-F5344CB8AC3E}">
        <p14:creationId xmlns:p14="http://schemas.microsoft.com/office/powerpoint/2010/main" val="32540254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0"/>
            <a:ext cx="12192000" cy="6994222"/>
          </a:xfrm>
          <a:prstGeom prst="rect">
            <a:avLst/>
          </a:prstGeom>
        </p:spPr>
        <p:txBody>
          <a:bodyPr wrap="square" lIns="0" tIns="0" rIns="0" bIns="0">
            <a:spAutoFit/>
          </a:bodyPr>
          <a:lstStyle>
            <a:lvl1pPr marL="203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element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smaller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than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search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moves</a:t>
            </a:r>
          </a:p>
          <a:p>
            <a:pPr>
              <a:spcBef>
                <a:spcPts val="631"/>
              </a:spcBef>
            </a:pP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left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sublist1</a:t>
            </a:r>
          </a:p>
          <a:p>
            <a:pPr>
              <a:spcBef>
                <a:spcPts val="640"/>
              </a:spcBef>
            </a:pPr>
            <a:r>
              <a:rPr lang="en-US" altLang="en-US" sz="2000" dirty="0">
                <a:cs typeface="Calibri" panose="020F0502020204030204" pitchFamily="34" charset="0"/>
              </a:rPr>
              <a:t>elif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list1[mid]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&gt;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n:</a:t>
            </a:r>
          </a:p>
          <a:p>
            <a:pPr>
              <a:spcBef>
                <a:spcPts val="631"/>
              </a:spcBef>
            </a:pPr>
            <a:r>
              <a:rPr lang="en-US" altLang="en-US" sz="2000" dirty="0">
                <a:cs typeface="Calibri" panose="020F0502020204030204" pitchFamily="34" charset="0"/>
              </a:rPr>
              <a:t>return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binary_search(list1,</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low,</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1,</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n)</a:t>
            </a:r>
          </a:p>
          <a:p>
            <a:pPr>
              <a:lnSpc>
                <a:spcPct val="170000"/>
              </a:lnSpc>
              <a:spcBef>
                <a:spcPts val="9"/>
              </a:spcBef>
            </a:pP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Else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search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moves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right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sublist1</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else:</a:t>
            </a:r>
          </a:p>
          <a:p>
            <a:pPr>
              <a:lnSpc>
                <a:spcPct val="170000"/>
              </a:lnSpc>
              <a:spcBef>
                <a:spcPts val="9"/>
              </a:spcBef>
            </a:pPr>
            <a:r>
              <a:rPr lang="en-US" altLang="en-US" sz="2000" dirty="0">
                <a:cs typeface="Calibri" panose="020F0502020204030204" pitchFamily="34" charset="0"/>
              </a:rPr>
              <a:t>return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binary_search(list1,</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1,</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high,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else:</a:t>
            </a:r>
          </a:p>
          <a:p>
            <a:pPr>
              <a:lnSpc>
                <a:spcPts val="1543"/>
              </a:lnSpc>
              <a:spcBef>
                <a:spcPts val="153"/>
              </a:spcBef>
            </a:pP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Element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not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available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list1</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return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-1</a:t>
            </a:r>
          </a:p>
          <a:p>
            <a:endParaRPr lang="en-US" altLang="en-US" sz="2000" dirty="0">
              <a:latin typeface="Times New Roman" panose="02020603050405020304" pitchFamily="18" charset="0"/>
              <a:cs typeface="Times New Roman" panose="02020603050405020304" pitchFamily="18" charset="0"/>
            </a:endParaRPr>
          </a:p>
          <a:p>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Test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list1ay</a:t>
            </a:r>
          </a:p>
          <a:p>
            <a:pPr>
              <a:spcBef>
                <a:spcPts val="631"/>
              </a:spcBef>
            </a:pPr>
            <a:r>
              <a:rPr lang="en-US" altLang="en-US" sz="2000" dirty="0">
                <a:cs typeface="Calibri" panose="020F0502020204030204" pitchFamily="34" charset="0"/>
              </a:rPr>
              <a:t>list1</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[12,</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24,</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32,</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39,</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45,</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50,</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54]</a:t>
            </a:r>
          </a:p>
          <a:p>
            <a:pPr>
              <a:spcBef>
                <a:spcPts val="631"/>
              </a:spcBef>
            </a:pPr>
            <a:r>
              <a:rPr lang="en-US" altLang="en-US" sz="2000" dirty="0">
                <a:cs typeface="Calibri" panose="020F0502020204030204" pitchFamily="34" charset="0"/>
              </a:rPr>
              <a:t>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32</a:t>
            </a:r>
          </a:p>
          <a:p>
            <a:pPr>
              <a:spcBef>
                <a:spcPts val="640"/>
              </a:spcBef>
            </a:pP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Function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call</a:t>
            </a:r>
          </a:p>
          <a:p>
            <a:pPr>
              <a:lnSpc>
                <a:spcPts val="1543"/>
              </a:lnSpc>
              <a:spcBef>
                <a:spcPts val="145"/>
              </a:spcBef>
            </a:pPr>
            <a:r>
              <a:rPr lang="en-US" altLang="en-US" sz="2000" dirty="0">
                <a:cs typeface="Calibri" panose="020F0502020204030204" pitchFamily="34" charset="0"/>
              </a:rPr>
              <a:t>res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binary_search(list1,</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0,</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len(list1)-1,</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res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-1:</a:t>
            </a:r>
          </a:p>
          <a:p>
            <a:pPr>
              <a:spcBef>
                <a:spcPts val="469"/>
              </a:spcBef>
            </a:pPr>
            <a:r>
              <a:rPr lang="en-US" altLang="en-US" sz="2000" dirty="0">
                <a:cs typeface="Calibri" panose="020F0502020204030204" pitchFamily="34" charset="0"/>
              </a:rPr>
              <a:t>print("Element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present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index",</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str(res))</a:t>
            </a:r>
          </a:p>
          <a:p>
            <a:pPr>
              <a:spcBef>
                <a:spcPts val="640"/>
              </a:spcBef>
            </a:pPr>
            <a:r>
              <a:rPr lang="en-US" altLang="en-US" sz="2000" dirty="0">
                <a:cs typeface="Calibri" panose="020F0502020204030204" pitchFamily="34" charset="0"/>
              </a:rPr>
              <a:t>else:</a:t>
            </a:r>
          </a:p>
          <a:p>
            <a:pPr>
              <a:spcBef>
                <a:spcPts val="631"/>
              </a:spcBef>
            </a:pPr>
            <a:r>
              <a:rPr lang="en-US" altLang="en-US" sz="2000" dirty="0">
                <a:cs typeface="Calibri" panose="020F0502020204030204" pitchFamily="34" charset="0"/>
              </a:rPr>
              <a:t>print("Element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not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present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list1")</a:t>
            </a:r>
          </a:p>
          <a:p>
            <a:pPr>
              <a:spcBef>
                <a:spcPts val="614"/>
              </a:spcBef>
            </a:pPr>
            <a:r>
              <a:rPr lang="en-US" altLang="en-US" sz="3600" b="1" u="sng" dirty="0">
                <a:cs typeface="Calibri" panose="020F0502020204030204" pitchFamily="34" charset="0"/>
              </a:rPr>
              <a:t>Output:</a:t>
            </a:r>
            <a:endParaRPr lang="en-US" altLang="en-US" sz="3600" dirty="0">
              <a:cs typeface="Calibri" panose="020F0502020204030204" pitchFamily="34" charset="0"/>
            </a:endParaRPr>
          </a:p>
          <a:p>
            <a:pPr>
              <a:spcBef>
                <a:spcPts val="691"/>
              </a:spcBef>
            </a:pPr>
            <a:r>
              <a:rPr lang="en-US" altLang="en-US" sz="2000" dirty="0">
                <a:cs typeface="Calibri" panose="020F0502020204030204" pitchFamily="34" charset="0"/>
              </a:rPr>
              <a:t>Element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present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index</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2</a:t>
            </a:r>
          </a:p>
        </p:txBody>
      </p:sp>
    </p:spTree>
    <p:extLst>
      <p:ext uri="{BB962C8B-B14F-4D97-AF65-F5344CB8AC3E}">
        <p14:creationId xmlns:p14="http://schemas.microsoft.com/office/powerpoint/2010/main" val="24596741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0"/>
            <a:ext cx="12192000" cy="5601533"/>
          </a:xfrm>
          <a:prstGeom prst="rect">
            <a:avLst/>
          </a:prstGeom>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en-US" altLang="en-US" sz="2800" b="1" u="sng" dirty="0">
                <a:cs typeface="Calibri" panose="020F0502020204030204" pitchFamily="34" charset="0"/>
              </a:rPr>
              <a:t>Explanation</a:t>
            </a:r>
            <a:endParaRPr lang="en-US" altLang="en-US" sz="2800" dirty="0">
              <a:cs typeface="Calibri" panose="020F0502020204030204" pitchFamily="34" charset="0"/>
            </a:endParaRPr>
          </a:p>
          <a:p>
            <a:pPr algn="just">
              <a:lnSpc>
                <a:spcPct val="110000"/>
              </a:lnSpc>
              <a:spcBef>
                <a:spcPts val="631"/>
              </a:spcBef>
            </a:pP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above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program</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similar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previous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program.</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declared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recursive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function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its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base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condition.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condition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lowest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smaller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or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equal</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highest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a:t>
            </a:r>
          </a:p>
          <a:p>
            <a:pPr>
              <a:spcBef>
                <a:spcPts val="640"/>
              </a:spcBef>
              <a:buFont typeface="Calibri" panose="020F0502020204030204" pitchFamily="34" charset="0"/>
              <a:buAutoNum type="arabicPeriod"/>
            </a:pPr>
            <a:r>
              <a:rPr lang="en-US" altLang="en-US" sz="2000" dirty="0">
                <a:cs typeface="Calibri" panose="020F0502020204030204" pitchFamily="34" charset="0"/>
              </a:rPr>
              <a:t>  We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calculate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middle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number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last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program.</a:t>
            </a:r>
          </a:p>
          <a:p>
            <a:pPr>
              <a:spcBef>
                <a:spcPts val="102"/>
              </a:spcBef>
              <a:buFont typeface="Calibri" panose="020F0502020204030204" pitchFamily="34" charset="0"/>
              <a:buAutoNum type="arabicPeriod"/>
            </a:pPr>
            <a:r>
              <a:rPr lang="en-US" altLang="en-US" sz="2000" dirty="0">
                <a:cs typeface="Calibri" panose="020F0502020204030204" pitchFamily="34" charset="0"/>
              </a:rPr>
              <a:t>  We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have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used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statement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proceed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with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binary</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search.</a:t>
            </a:r>
          </a:p>
          <a:p>
            <a:pPr>
              <a:lnSpc>
                <a:spcPct val="110000"/>
              </a:lnSpc>
              <a:buFont typeface="Calibri" panose="020F0502020204030204" pitchFamily="34" charset="0"/>
              <a:buAutoNum type="arabicPeriod"/>
            </a:pPr>
            <a:r>
              <a:rPr lang="en-US" altLang="en-US" sz="2000" dirty="0">
                <a:cs typeface="Calibri" panose="020F0502020204030204" pitchFamily="34" charset="0"/>
              </a:rPr>
              <a:t>  If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middle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equal</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number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are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looking</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for,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middle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returned.</a:t>
            </a:r>
          </a:p>
          <a:p>
            <a:pPr>
              <a:lnSpc>
                <a:spcPct val="110000"/>
              </a:lnSpc>
              <a:buFont typeface="Calibri" panose="020F0502020204030204" pitchFamily="34" charset="0"/>
              <a:buAutoNum type="arabicPeriod"/>
            </a:pPr>
            <a:endParaRPr lang="en-US" altLang="en-US" sz="2000" dirty="0">
              <a:cs typeface="Calibri" panose="020F0502020204030204" pitchFamily="34" charset="0"/>
            </a:endParaRPr>
          </a:p>
          <a:p>
            <a:pPr>
              <a:lnSpc>
                <a:spcPts val="1074"/>
              </a:lnSpc>
              <a:spcBef>
                <a:spcPts val="43"/>
              </a:spcBef>
              <a:buFont typeface="Calibri" panose="020F0502020204030204" pitchFamily="34" charset="0"/>
              <a:buAutoNum type="arabicPeriod"/>
            </a:pPr>
            <a:r>
              <a:rPr lang="en-US" altLang="en-US" sz="2000" dirty="0">
                <a:cs typeface="Calibri" panose="020F0502020204030204" pitchFamily="34" charset="0"/>
              </a:rPr>
              <a:t>  If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middle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less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than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are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looking</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our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recursive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function</a:t>
            </a:r>
            <a:r>
              <a:rPr lang="en-US" altLang="en-US" sz="2000" dirty="0">
                <a:latin typeface="Times New Roman" panose="02020603050405020304" pitchFamily="18" charset="0"/>
                <a:cs typeface="Times New Roman" panose="02020603050405020304" pitchFamily="18" charset="0"/>
              </a:rPr>
              <a:t> </a:t>
            </a:r>
          </a:p>
          <a:p>
            <a:pPr>
              <a:lnSpc>
                <a:spcPts val="1074"/>
              </a:lnSpc>
              <a:spcBef>
                <a:spcPts val="43"/>
              </a:spcBef>
              <a:buFont typeface="Calibri" panose="020F0502020204030204" pitchFamily="34" charset="0"/>
              <a:buAutoNum type="arabicPeriod"/>
            </a:pPr>
            <a:endParaRPr lang="en-US" altLang="en-US" sz="2000" dirty="0">
              <a:latin typeface="Times New Roman" panose="02020603050405020304" pitchFamily="18" charset="0"/>
              <a:cs typeface="Times New Roman" panose="02020603050405020304" pitchFamily="18" charset="0"/>
            </a:endParaRPr>
          </a:p>
          <a:p>
            <a:pPr>
              <a:lnSpc>
                <a:spcPts val="1074"/>
              </a:lnSpc>
              <a:spcBef>
                <a:spcPts val="43"/>
              </a:spcBef>
              <a:buFont typeface="Calibri" panose="020F0502020204030204" pitchFamily="34" charset="0"/>
              <a:buAutoNum type="arabicPeriod"/>
            </a:pPr>
            <a:endParaRPr lang="en-US" altLang="en-US" sz="2000" dirty="0">
              <a:latin typeface="Times New Roman" panose="02020603050405020304" pitchFamily="18" charset="0"/>
              <a:cs typeface="Times New Roman" panose="02020603050405020304" pitchFamily="18" charset="0"/>
            </a:endParaRPr>
          </a:p>
          <a:p>
            <a:pPr>
              <a:lnSpc>
                <a:spcPts val="1074"/>
              </a:lnSpc>
              <a:spcBef>
                <a:spcPts val="43"/>
              </a:spcBef>
              <a:buFont typeface="Calibri" panose="020F0502020204030204" pitchFamily="34" charset="0"/>
              <a:buAutoNum type="arabicPeriod"/>
            </a:pPr>
            <a:r>
              <a:rPr lang="en-US" altLang="en-US" sz="2000" dirty="0">
                <a:cs typeface="Calibri" panose="020F0502020204030204" pitchFamily="34" charset="0"/>
              </a:rPr>
              <a:t>  binary_search()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again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increase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by</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one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assign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low.</a:t>
            </a:r>
          </a:p>
          <a:p>
            <a:pPr>
              <a:lnSpc>
                <a:spcPts val="1074"/>
              </a:lnSpc>
              <a:spcBef>
                <a:spcPts val="43"/>
              </a:spcBef>
              <a:buFont typeface="Calibri" panose="020F0502020204030204" pitchFamily="34" charset="0"/>
              <a:buAutoNum type="arabicPeriod"/>
            </a:pPr>
            <a:endParaRPr lang="en-US" altLang="en-US" sz="2000" dirty="0">
              <a:cs typeface="Calibri" panose="020F0502020204030204" pitchFamily="34" charset="0"/>
            </a:endParaRPr>
          </a:p>
          <a:p>
            <a:pPr>
              <a:lnSpc>
                <a:spcPts val="1074"/>
              </a:lnSpc>
              <a:spcBef>
                <a:spcPts val="43"/>
              </a:spcBef>
              <a:buFont typeface="Calibri" panose="020F0502020204030204" pitchFamily="34" charset="0"/>
              <a:buAutoNum type="arabicPeriod"/>
            </a:pPr>
            <a:endParaRPr lang="en-US" altLang="en-US" sz="2000" dirty="0">
              <a:cs typeface="Calibri" panose="020F0502020204030204" pitchFamily="34" charset="0"/>
            </a:endParaRPr>
          </a:p>
          <a:p>
            <a:pPr>
              <a:lnSpc>
                <a:spcPts val="1074"/>
              </a:lnSpc>
              <a:spcBef>
                <a:spcPts val="9"/>
              </a:spcBef>
              <a:buFont typeface="Calibri" panose="020F0502020204030204" pitchFamily="34" charset="0"/>
              <a:buAutoNum type="arabicPeriod"/>
            </a:pPr>
            <a:r>
              <a:rPr lang="en-US" altLang="en-US" sz="2000" dirty="0">
                <a:cs typeface="Calibri" panose="020F0502020204030204" pitchFamily="34" charset="0"/>
              </a:rPr>
              <a:t>  If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middle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greater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than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are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looking</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our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recursive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function</a:t>
            </a:r>
            <a:r>
              <a:rPr lang="en-US" altLang="en-US" sz="2000" dirty="0">
                <a:latin typeface="Times New Roman" panose="02020603050405020304" pitchFamily="18" charset="0"/>
                <a:cs typeface="Times New Roman" panose="02020603050405020304" pitchFamily="18" charset="0"/>
              </a:rPr>
              <a:t> </a:t>
            </a:r>
          </a:p>
          <a:p>
            <a:pPr>
              <a:lnSpc>
                <a:spcPts val="1074"/>
              </a:lnSpc>
              <a:spcBef>
                <a:spcPts val="9"/>
              </a:spcBef>
              <a:buFont typeface="Calibri" panose="020F0502020204030204" pitchFamily="34" charset="0"/>
              <a:buAutoNum type="arabicPeriod"/>
            </a:pPr>
            <a:endParaRPr lang="en-US" altLang="en-US" sz="2000" dirty="0">
              <a:latin typeface="Times New Roman" panose="02020603050405020304" pitchFamily="18" charset="0"/>
              <a:cs typeface="Times New Roman" panose="02020603050405020304" pitchFamily="18" charset="0"/>
            </a:endParaRPr>
          </a:p>
          <a:p>
            <a:pPr>
              <a:lnSpc>
                <a:spcPts val="1074"/>
              </a:lnSpc>
              <a:spcBef>
                <a:spcPts val="9"/>
              </a:spcBef>
              <a:buFont typeface="Calibri" panose="020F0502020204030204" pitchFamily="34" charset="0"/>
              <a:buAutoNum type="arabicPeriod"/>
            </a:pPr>
            <a:endParaRPr lang="en-US" altLang="en-US" sz="2000" dirty="0">
              <a:latin typeface="Times New Roman" panose="02020603050405020304" pitchFamily="18" charset="0"/>
              <a:cs typeface="Times New Roman" panose="02020603050405020304" pitchFamily="18" charset="0"/>
            </a:endParaRPr>
          </a:p>
          <a:p>
            <a:pPr>
              <a:lnSpc>
                <a:spcPts val="1074"/>
              </a:lnSpc>
              <a:spcBef>
                <a:spcPts val="9"/>
              </a:spcBef>
              <a:buFont typeface="Calibri" panose="020F0502020204030204" pitchFamily="34" charset="0"/>
              <a:buAutoNum type="arabicPeriod"/>
            </a:pPr>
            <a:r>
              <a:rPr lang="en-US" altLang="en-US" sz="2000" dirty="0">
                <a:cs typeface="Calibri" panose="020F0502020204030204" pitchFamily="34" charset="0"/>
              </a:rPr>
              <a:t>  binary_search()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again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decrease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by</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one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assign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low.</a:t>
            </a:r>
          </a:p>
          <a:p>
            <a:pPr>
              <a:lnSpc>
                <a:spcPts val="1074"/>
              </a:lnSpc>
              <a:spcBef>
                <a:spcPts val="9"/>
              </a:spcBef>
              <a:buFont typeface="Calibri" panose="020F0502020204030204" pitchFamily="34" charset="0"/>
              <a:buAutoNum type="arabicPeriod"/>
            </a:pPr>
            <a:endParaRPr lang="en-US" altLang="en-US" sz="2000" dirty="0">
              <a:cs typeface="Calibri" panose="020F0502020204030204" pitchFamily="34" charset="0"/>
            </a:endParaRPr>
          </a:p>
          <a:p>
            <a:pPr algn="just">
              <a:lnSpc>
                <a:spcPct val="110000"/>
              </a:lnSpc>
              <a:spcBef>
                <a:spcPts val="494"/>
              </a:spcBef>
            </a:pPr>
            <a:r>
              <a:rPr lang="en-US" altLang="en-US" sz="2000" dirty="0">
                <a:cs typeface="Calibri" panose="020F0502020204030204" pitchFamily="34" charset="0"/>
              </a:rPr>
              <a:t>In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last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part,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wrote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our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main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program.</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same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previous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program,</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but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only</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difference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have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passed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two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parameters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binary_search()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function.</a:t>
            </a:r>
          </a:p>
          <a:p>
            <a:pPr algn="just">
              <a:lnSpc>
                <a:spcPct val="110000"/>
              </a:lnSpc>
              <a:spcBef>
                <a:spcPts val="537"/>
              </a:spcBef>
            </a:pPr>
            <a:r>
              <a:rPr lang="en-US" altLang="en-US" sz="2000" dirty="0">
                <a:cs typeface="Calibri" panose="020F0502020204030204" pitchFamily="34" charset="0"/>
              </a:rPr>
              <a:t>This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because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can’t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assign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initial</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low,</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high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recursive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function.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Every</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time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recursive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called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will</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be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reset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for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those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variables.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will</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give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wrong</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result.</a:t>
            </a:r>
          </a:p>
        </p:txBody>
      </p:sp>
    </p:spTree>
    <p:extLst>
      <p:ext uri="{BB962C8B-B14F-4D97-AF65-F5344CB8AC3E}">
        <p14:creationId xmlns:p14="http://schemas.microsoft.com/office/powerpoint/2010/main" val="24119703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object 2"/>
          <p:cNvSpPr>
            <a:spLocks noChangeArrowheads="1"/>
          </p:cNvSpPr>
          <p:nvPr/>
        </p:nvSpPr>
        <p:spPr bwMode="auto">
          <a:xfrm>
            <a:off x="0" y="0"/>
            <a:ext cx="12192000" cy="6857999"/>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1227"/>
          </a:p>
        </p:txBody>
      </p:sp>
    </p:spTree>
    <p:extLst>
      <p:ext uri="{BB962C8B-B14F-4D97-AF65-F5344CB8AC3E}">
        <p14:creationId xmlns:p14="http://schemas.microsoft.com/office/powerpoint/2010/main" val="63362453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0"/>
            <a:ext cx="12455610" cy="6858801"/>
          </a:xfrm>
          <a:prstGeom prst="rect">
            <a:avLst/>
          </a:prstGeom>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400" b="1" u="sng" dirty="0">
                <a:cs typeface="Calibri" panose="020F0502020204030204" pitchFamily="34" charset="0"/>
              </a:rPr>
              <a:t>Python implementation</a:t>
            </a:r>
            <a:endParaRPr lang="en-US" altLang="en-US" sz="2400" dirty="0">
              <a:cs typeface="Calibri" panose="020F0502020204030204" pitchFamily="34" charset="0"/>
            </a:endParaRPr>
          </a:p>
          <a:p>
            <a:pPr>
              <a:spcBef>
                <a:spcPts val="725"/>
              </a:spcBef>
            </a:pPr>
            <a:r>
              <a:rPr lang="en-US" altLang="en-US" sz="2400" dirty="0">
                <a:cs typeface="Calibri" panose="020F0502020204030204" pitchFamily="34" charset="0"/>
              </a:rPr>
              <a:t>import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math</a:t>
            </a:r>
          </a:p>
          <a:p>
            <a:pPr>
              <a:lnSpc>
                <a:spcPct val="170000"/>
              </a:lnSpc>
              <a:spcBef>
                <a:spcPts val="9"/>
              </a:spcBef>
            </a:pPr>
            <a:r>
              <a:rPr lang="en-US" altLang="en-US" sz="2400" dirty="0">
                <a:cs typeface="Calibri" panose="020F0502020204030204" pitchFamily="34" charset="0"/>
              </a:rPr>
              <a:t>def</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binarySearch(lst,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key):</a:t>
            </a:r>
            <a:r>
              <a:rPr lang="en-US" altLang="en-US" sz="2400" dirty="0">
                <a:latin typeface="Times New Roman" panose="02020603050405020304" pitchFamily="18" charset="0"/>
                <a:cs typeface="Times New Roman" panose="02020603050405020304" pitchFamily="18" charset="0"/>
              </a:rPr>
              <a:t> </a:t>
            </a:r>
          </a:p>
          <a:p>
            <a:pPr>
              <a:lnSpc>
                <a:spcPct val="170000"/>
              </a:lnSpc>
              <a:spcBef>
                <a:spcPts val="9"/>
              </a:spcBef>
            </a:pPr>
            <a:r>
              <a:rPr lang="en-US" altLang="en-US" sz="2400" dirty="0">
                <a:cs typeface="Calibri" panose="020F0502020204030204" pitchFamily="34" charset="0"/>
              </a:rPr>
              <a:t>low</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0</a:t>
            </a:r>
          </a:p>
          <a:p>
            <a:pPr>
              <a:spcBef>
                <a:spcPts val="631"/>
              </a:spcBef>
            </a:pPr>
            <a:r>
              <a:rPr lang="en-US" altLang="en-US" sz="2400" dirty="0">
                <a:cs typeface="Calibri" panose="020F0502020204030204" pitchFamily="34" charset="0"/>
              </a:rPr>
              <a:t>end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len(lst)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-1</a:t>
            </a:r>
          </a:p>
          <a:p>
            <a:pPr>
              <a:spcBef>
                <a:spcPts val="443"/>
              </a:spcBef>
            </a:pPr>
            <a:r>
              <a:rPr lang="en-US" altLang="en-US" sz="2400" dirty="0">
                <a:cs typeface="Calibri" panose="020F0502020204030204" pitchFamily="34" charset="0"/>
              </a:rPr>
              <a:t>while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low</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end:</a:t>
            </a:r>
          </a:p>
          <a:p>
            <a:pPr>
              <a:spcBef>
                <a:spcPts val="640"/>
              </a:spcBef>
            </a:pPr>
            <a:r>
              <a:rPr lang="en-US" altLang="en-US" sz="2400" dirty="0">
                <a:cs typeface="Calibri" panose="020F0502020204030204" pitchFamily="34" charset="0"/>
              </a:rPr>
              <a:t>mid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math.floor((low</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end)/2)</a:t>
            </a:r>
          </a:p>
          <a:p>
            <a:pPr>
              <a:spcBef>
                <a:spcPts val="443"/>
              </a:spcBef>
            </a:pPr>
            <a:r>
              <a:rPr lang="en-US" altLang="en-US" sz="2400" dirty="0">
                <a:cs typeface="Calibri" panose="020F0502020204030204" pitchFamily="34" charset="0"/>
              </a:rPr>
              <a:t>if</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key</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lst[mid]:</a:t>
            </a:r>
          </a:p>
          <a:p>
            <a:pPr>
              <a:spcBef>
                <a:spcPts val="631"/>
              </a:spcBef>
            </a:pPr>
            <a:r>
              <a:rPr lang="en-US" altLang="en-US" sz="2400" dirty="0">
                <a:cs typeface="Calibri" panose="020F0502020204030204" pitchFamily="34" charset="0"/>
              </a:rPr>
              <a:t>return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f  'key</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{key}</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lst[{mid}]'</a:t>
            </a:r>
          </a:p>
          <a:p>
            <a:pPr>
              <a:lnSpc>
                <a:spcPct val="170000"/>
              </a:lnSpc>
            </a:pPr>
            <a:r>
              <a:rPr lang="en-US" altLang="en-US" sz="2400" dirty="0">
                <a:cs typeface="Calibri" panose="020F0502020204030204" pitchFamily="34" charset="0"/>
              </a:rPr>
              <a:t>elif</a:t>
            </a:r>
            <a:r>
              <a:rPr lang="en-US" altLang="en-US" sz="2400" dirty="0">
                <a:latin typeface="Times New Roman" panose="02020603050405020304" pitchFamily="18" charset="0"/>
                <a:cs typeface="Times New Roman" panose="02020603050405020304" pitchFamily="18" charset="0"/>
              </a:rPr>
              <a:t> </a:t>
            </a:r>
          </a:p>
          <a:p>
            <a:pPr>
              <a:lnSpc>
                <a:spcPct val="170000"/>
              </a:lnSpc>
            </a:pPr>
            <a:r>
              <a:rPr lang="en-US" altLang="en-US" sz="2400" dirty="0">
                <a:cs typeface="Calibri" panose="020F0502020204030204" pitchFamily="34" charset="0"/>
              </a:rPr>
              <a:t>key</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lst[mid]: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end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mid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1</a:t>
            </a:r>
          </a:p>
          <a:p>
            <a:pPr>
              <a:spcBef>
                <a:spcPts val="640"/>
              </a:spcBef>
            </a:pPr>
            <a:r>
              <a:rPr lang="en-US" altLang="en-US" sz="2400" dirty="0">
                <a:cs typeface="Calibri" panose="020F0502020204030204" pitchFamily="34" charset="0"/>
              </a:rPr>
              <a:t>else:</a:t>
            </a:r>
          </a:p>
          <a:p>
            <a:pPr>
              <a:spcBef>
                <a:spcPts val="640"/>
              </a:spcBef>
            </a:pPr>
            <a:r>
              <a:rPr lang="en-US" altLang="en-US" sz="2400" dirty="0">
                <a:cs typeface="Calibri" panose="020F0502020204030204" pitchFamily="34" charset="0"/>
              </a:rPr>
              <a:t>low</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mid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1</a:t>
            </a:r>
          </a:p>
          <a:p>
            <a:pPr>
              <a:spcBef>
                <a:spcPts val="640"/>
              </a:spcBef>
            </a:pPr>
            <a:r>
              <a:rPr lang="en-US" altLang="en-US" sz="2400" dirty="0">
                <a:cs typeface="Calibri" panose="020F0502020204030204" pitchFamily="34" charset="0"/>
              </a:rPr>
              <a:t>return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f'{key}</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not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this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list'</a:t>
            </a:r>
          </a:p>
        </p:txBody>
      </p:sp>
    </p:spTree>
    <p:extLst>
      <p:ext uri="{BB962C8B-B14F-4D97-AF65-F5344CB8AC3E}">
        <p14:creationId xmlns:p14="http://schemas.microsoft.com/office/powerpoint/2010/main" val="4137750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16122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 y="0"/>
            <a:ext cx="12192001" cy="6858000"/>
          </a:xfrm>
          <a:prstGeom prst="rect">
            <a:avLst/>
          </a:prstGeom>
        </p:spPr>
      </p:pic>
    </p:spTree>
    <p:extLst>
      <p:ext uri="{BB962C8B-B14F-4D97-AF65-F5344CB8AC3E}">
        <p14:creationId xmlns:p14="http://schemas.microsoft.com/office/powerpoint/2010/main" val="248420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0767527" cy="2761861"/>
          </a:xfrm>
          <a:prstGeom prst="rect">
            <a:avLst/>
          </a:prstGeom>
        </p:spPr>
      </p:pic>
      <p:pic>
        <p:nvPicPr>
          <p:cNvPr id="3" name="Picture 2"/>
          <p:cNvPicPr>
            <a:picLocks noChangeAspect="1"/>
          </p:cNvPicPr>
          <p:nvPr/>
        </p:nvPicPr>
        <p:blipFill>
          <a:blip r:embed="rId3"/>
          <a:stretch>
            <a:fillRect/>
          </a:stretch>
        </p:blipFill>
        <p:spPr>
          <a:xfrm>
            <a:off x="0" y="3004457"/>
            <a:ext cx="12192000" cy="3853543"/>
          </a:xfrm>
          <a:prstGeom prst="rect">
            <a:avLst/>
          </a:prstGeom>
        </p:spPr>
      </p:pic>
    </p:spTree>
    <p:extLst>
      <p:ext uri="{BB962C8B-B14F-4D97-AF65-F5344CB8AC3E}">
        <p14:creationId xmlns:p14="http://schemas.microsoft.com/office/powerpoint/2010/main" val="1325159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1" cy="6874995"/>
          </a:xfrm>
          <a:prstGeom prst="rect">
            <a:avLst/>
          </a:prstGeom>
        </p:spPr>
      </p:pic>
    </p:spTree>
    <p:extLst>
      <p:ext uri="{BB962C8B-B14F-4D97-AF65-F5344CB8AC3E}">
        <p14:creationId xmlns:p14="http://schemas.microsoft.com/office/powerpoint/2010/main" val="4128325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194855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4206446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07154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E2D46-DB68-C670-EA07-D67E8047DF7B}"/>
            </a:ext>
          </a:extLst>
        </p:cNvPr>
        <p:cNvGrpSpPr/>
        <p:nvPr/>
      </p:nvGrpSpPr>
      <p:grpSpPr>
        <a:xfrm>
          <a:off x="0" y="0"/>
          <a:ext cx="0" cy="0"/>
          <a:chOff x="0" y="0"/>
          <a:chExt cx="0" cy="0"/>
        </a:xfrm>
      </p:grpSpPr>
    </p:spTree>
    <p:extLst>
      <p:ext uri="{BB962C8B-B14F-4D97-AF65-F5344CB8AC3E}">
        <p14:creationId xmlns:p14="http://schemas.microsoft.com/office/powerpoint/2010/main" val="2531095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771206"/>
          </a:xfrm>
          <a:prstGeom prst="rect">
            <a:avLst/>
          </a:prstGeom>
        </p:spPr>
      </p:pic>
    </p:spTree>
    <p:extLst>
      <p:ext uri="{BB962C8B-B14F-4D97-AF65-F5344CB8AC3E}">
        <p14:creationId xmlns:p14="http://schemas.microsoft.com/office/powerpoint/2010/main" val="2633410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1" cy="6841899"/>
          </a:xfrm>
          <a:prstGeom prst="rect">
            <a:avLst/>
          </a:prstGeom>
        </p:spPr>
      </p:pic>
    </p:spTree>
    <p:extLst>
      <p:ext uri="{BB962C8B-B14F-4D97-AF65-F5344CB8AC3E}">
        <p14:creationId xmlns:p14="http://schemas.microsoft.com/office/powerpoint/2010/main" val="189388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1" cy="6737060"/>
          </a:xfrm>
          <a:prstGeom prst="rect">
            <a:avLst/>
          </a:prstGeom>
        </p:spPr>
      </p:pic>
    </p:spTree>
    <p:extLst>
      <p:ext uri="{BB962C8B-B14F-4D97-AF65-F5344CB8AC3E}">
        <p14:creationId xmlns:p14="http://schemas.microsoft.com/office/powerpoint/2010/main" val="2985003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54907"/>
          </a:xfrm>
          <a:prstGeom prst="rect">
            <a:avLst/>
          </a:prstGeom>
        </p:spPr>
      </p:pic>
    </p:spTree>
    <p:extLst>
      <p:ext uri="{BB962C8B-B14F-4D97-AF65-F5344CB8AC3E}">
        <p14:creationId xmlns:p14="http://schemas.microsoft.com/office/powerpoint/2010/main" val="1352393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60640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743239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04514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0669701" cy="6858000"/>
          </a:xfrm>
          <a:prstGeom prst="rect">
            <a:avLst/>
          </a:prstGeom>
        </p:spPr>
      </p:pic>
    </p:spTree>
    <p:extLst>
      <p:ext uri="{BB962C8B-B14F-4D97-AF65-F5344CB8AC3E}">
        <p14:creationId xmlns:p14="http://schemas.microsoft.com/office/powerpoint/2010/main" val="1309293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30831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534898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34179"/>
          </a:xfrm>
          <a:prstGeom prst="rect">
            <a:avLst/>
          </a:prstGeom>
        </p:spPr>
      </p:pic>
    </p:spTree>
    <p:extLst>
      <p:ext uri="{BB962C8B-B14F-4D97-AF65-F5344CB8AC3E}">
        <p14:creationId xmlns:p14="http://schemas.microsoft.com/office/powerpoint/2010/main" val="2945576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66709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70357"/>
          </a:xfrm>
          <a:prstGeom prst="rect">
            <a:avLst/>
          </a:prstGeom>
        </p:spPr>
      </p:pic>
    </p:spTree>
    <p:extLst>
      <p:ext uri="{BB962C8B-B14F-4D97-AF65-F5344CB8AC3E}">
        <p14:creationId xmlns:p14="http://schemas.microsoft.com/office/powerpoint/2010/main" val="262942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95693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86947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307330" cy="6858000"/>
          </a:xfrm>
          <a:prstGeom prst="rect">
            <a:avLst/>
          </a:prstGeom>
        </p:spPr>
      </p:pic>
    </p:spTree>
    <p:extLst>
      <p:ext uri="{BB962C8B-B14F-4D97-AF65-F5344CB8AC3E}">
        <p14:creationId xmlns:p14="http://schemas.microsoft.com/office/powerpoint/2010/main" val="6464549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26973194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17108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12192001" cy="6858001"/>
          </a:xfrm>
          <a:prstGeom prst="rect">
            <a:avLst/>
          </a:prstGeom>
        </p:spPr>
      </p:pic>
    </p:spTree>
    <p:extLst>
      <p:ext uri="{BB962C8B-B14F-4D97-AF65-F5344CB8AC3E}">
        <p14:creationId xmlns:p14="http://schemas.microsoft.com/office/powerpoint/2010/main" val="7458470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098374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32296815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45F60-C607-0ADD-27B0-6F5E65E1D34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213D923-0C77-35AE-337C-F21790D8505F}"/>
              </a:ext>
            </a:extLst>
          </p:cNvPr>
          <p:cNvSpPr txBox="1"/>
          <p:nvPr/>
        </p:nvSpPr>
        <p:spPr>
          <a:xfrm>
            <a:off x="0" y="0"/>
            <a:ext cx="12192000" cy="4660635"/>
          </a:xfrm>
          <a:prstGeom prst="rect">
            <a:avLst/>
          </a:prstGeom>
          <a:noFill/>
        </p:spPr>
        <p:txBody>
          <a:bodyPr wrap="square">
            <a:spAutoFit/>
          </a:bodyPr>
          <a:lstStyle/>
          <a:p>
            <a:pPr marL="0" marR="0">
              <a:lnSpc>
                <a:spcPct val="107000"/>
              </a:lnSpc>
              <a:spcAft>
                <a:spcPts val="800"/>
              </a:spcAft>
              <a:buNone/>
            </a:pPr>
            <a:r>
              <a:rPr lang="en-US" sz="3600" b="1" u="sng" dirty="0">
                <a:effectLst/>
                <a:latin typeface="Calibri" panose="020F0502020204030204" pitchFamily="34" charset="0"/>
                <a:ea typeface="Calibri" panose="020F0502020204030204" pitchFamily="34" charset="0"/>
                <a:cs typeface="Times New Roman" panose="02020603050405020304" pitchFamily="18" charset="0"/>
              </a:rPr>
              <a:t>Operations on Linked Lists</a:t>
            </a:r>
          </a:p>
          <a:p>
            <a:pPr marL="0" marR="0">
              <a:lnSpc>
                <a:spcPct val="107000"/>
              </a:lnSpc>
              <a:spcAft>
                <a:spcPts val="800"/>
              </a:spcAft>
              <a:buNone/>
            </a:pPr>
            <a:r>
              <a:rPr lang="en-US" sz="2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Insertion</a:t>
            </a:r>
            <a:r>
              <a:rPr lang="en-US" sz="2800" dirty="0">
                <a:effectLst/>
                <a:latin typeface="Calibri" panose="020F0502020204030204" pitchFamily="34" charset="0"/>
                <a:ea typeface="Calibri" panose="020F0502020204030204" pitchFamily="34" charset="0"/>
                <a:cs typeface="Times New Roman" panose="02020603050405020304" pitchFamily="18" charset="0"/>
              </a:rPr>
              <a:t>: Adding a new node to a linked list involves adjusting the pointers of the existing nodes to maintain the proper sequence. Insertion can be performed at the beginning, end, or any position within the list</a:t>
            </a:r>
          </a:p>
          <a:p>
            <a:pPr marL="0" marR="0">
              <a:lnSpc>
                <a:spcPct val="107000"/>
              </a:lnSpc>
              <a:spcAft>
                <a:spcPts val="800"/>
              </a:spcAft>
              <a:buNone/>
            </a:pPr>
            <a:r>
              <a:rPr lang="en-US" sz="2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Deletion</a:t>
            </a:r>
            <a:r>
              <a:rPr lang="en-US" sz="2800" dirty="0">
                <a:effectLst/>
                <a:latin typeface="Calibri" panose="020F0502020204030204" pitchFamily="34" charset="0"/>
                <a:ea typeface="Calibri" panose="020F0502020204030204" pitchFamily="34" charset="0"/>
                <a:cs typeface="Times New Roman" panose="02020603050405020304" pitchFamily="18" charset="0"/>
              </a:rPr>
              <a:t>: Removing a node from a linked list requires adjusting the pointers of the neighboring nodes to bridge the gap left by the deleted node. Deletion can be performed at the beginning, end, or any position within the list.</a:t>
            </a:r>
          </a:p>
          <a:p>
            <a:pPr marL="0" marR="0">
              <a:lnSpc>
                <a:spcPct val="107000"/>
              </a:lnSpc>
              <a:spcAft>
                <a:spcPts val="800"/>
              </a:spcAft>
              <a:buNone/>
            </a:pPr>
            <a:r>
              <a:rPr lang="en-US" sz="2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Searching</a:t>
            </a:r>
            <a:r>
              <a:rPr lang="en-US" sz="2800" dirty="0">
                <a:effectLst/>
                <a:latin typeface="Calibri" panose="020F0502020204030204" pitchFamily="34" charset="0"/>
                <a:ea typeface="Calibri" panose="020F0502020204030204" pitchFamily="34" charset="0"/>
                <a:cs typeface="Times New Roman" panose="02020603050405020304" pitchFamily="18" charset="0"/>
              </a:rPr>
              <a:t>: Searching for a specific value in a linked list involves traversing the list from the head node until the value is found or the end of the list is reached.</a:t>
            </a:r>
          </a:p>
        </p:txBody>
      </p:sp>
    </p:spTree>
    <p:extLst>
      <p:ext uri="{BB962C8B-B14F-4D97-AF65-F5344CB8AC3E}">
        <p14:creationId xmlns:p14="http://schemas.microsoft.com/office/powerpoint/2010/main" val="2716930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48FA9-C742-5650-75F1-8F535683F29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6B2B78B-33B2-4DB4-2DFD-91B6BD29D6DC}"/>
              </a:ext>
            </a:extLst>
          </p:cNvPr>
          <p:cNvSpPr txBox="1"/>
          <p:nvPr/>
        </p:nvSpPr>
        <p:spPr>
          <a:xfrm>
            <a:off x="0" y="0"/>
            <a:ext cx="12192000" cy="6462667"/>
          </a:xfrm>
          <a:prstGeom prst="rect">
            <a:avLst/>
          </a:prstGeom>
          <a:noFill/>
        </p:spPr>
        <p:txBody>
          <a:bodyPr wrap="square">
            <a:spAutoFit/>
          </a:bodyPr>
          <a:lstStyle/>
          <a:p>
            <a:pPr marL="0" marR="0">
              <a:lnSpc>
                <a:spcPts val="1620"/>
              </a:lnSpc>
              <a:spcAft>
                <a:spcPts val="800"/>
              </a:spcAft>
              <a:buNone/>
            </a:pPr>
            <a:r>
              <a:rPr lang="en-US" sz="2400" b="1" dirty="0">
                <a:solidFill>
                  <a:srgbClr val="4A9141"/>
                </a:solidFill>
                <a:effectLst/>
                <a:latin typeface="inherit"/>
                <a:ea typeface="Times New Roman" panose="02020603050405020304" pitchFamily="18" charset="0"/>
                <a:cs typeface="Courier New" panose="02070309020205020404" pitchFamily="49" charset="0"/>
              </a:rPr>
              <a:t>#include&lt;stdlib.h&gt;		</a:t>
            </a:r>
          </a:p>
          <a:p>
            <a:pPr marL="0" marR="0">
              <a:lnSpc>
                <a:spcPts val="1620"/>
              </a:lnSpc>
              <a:spcAft>
                <a:spcPts val="800"/>
              </a:spcAft>
              <a:buNone/>
            </a:pPr>
            <a:r>
              <a:rPr lang="en-US" sz="2400" b="1" dirty="0">
                <a:solidFill>
                  <a:srgbClr val="4A9141"/>
                </a:solidFill>
                <a:effectLst/>
                <a:latin typeface="inherit"/>
                <a:ea typeface="Times New Roman" panose="02020603050405020304" pitchFamily="18" charset="0"/>
                <a:cs typeface="Courier New" panose="02070309020205020404" pitchFamily="49" charset="0"/>
              </a:rPr>
              <a:t>#include&lt;stdio.h&gt;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endParaRPr lang="en-US" sz="2400" b="1" dirty="0">
              <a:solidFill>
                <a:srgbClr val="445588"/>
              </a:solidFill>
              <a:effectLst/>
              <a:latin typeface="inherit"/>
              <a:ea typeface="Times New Roman" panose="02020603050405020304" pitchFamily="18" charset="0"/>
              <a:cs typeface="Courier New" panose="02070309020205020404" pitchFamily="49" charset="0"/>
            </a:endParaRPr>
          </a:p>
          <a:p>
            <a:pPr marL="0" marR="0">
              <a:lnSpc>
                <a:spcPts val="1620"/>
              </a:lnSpc>
              <a:spcAft>
                <a:spcPts val="800"/>
              </a:spcAft>
              <a:buNone/>
            </a:pPr>
            <a:r>
              <a:rPr lang="en-US" sz="2400" b="1" dirty="0">
                <a:solidFill>
                  <a:srgbClr val="445588"/>
                </a:solidFill>
                <a:effectLst/>
                <a:latin typeface="inherit"/>
                <a:ea typeface="Times New Roman" panose="02020603050405020304" pitchFamily="18" charset="0"/>
                <a:cs typeface="Courier New" panose="02070309020205020404" pitchFamily="49" charset="0"/>
              </a:rPr>
              <a:t>struct</a:t>
            </a:r>
            <a:r>
              <a:rPr lang="en-US" sz="2400" dirty="0">
                <a:solidFill>
                  <a:srgbClr val="000000"/>
                </a:solidFill>
                <a:effectLst/>
                <a:latin typeface="inherit"/>
                <a:ea typeface="Times New Roman" panose="02020603050405020304" pitchFamily="18" charset="0"/>
                <a:cs typeface="Courier New" panose="02070309020205020404" pitchFamily="49" charset="0"/>
              </a:rPr>
              <a:t> Node	</a:t>
            </a:r>
            <a:r>
              <a:rPr lang="en-US" sz="2400" dirty="0">
                <a:solidFill>
                  <a:srgbClr val="777777"/>
                </a:solidFill>
                <a:effectLst/>
                <a:latin typeface="inherit"/>
                <a:ea typeface="Times New Roman" panose="02020603050405020304" pitchFamily="18" charset="0"/>
                <a:cs typeface="Courier New" panose="02070309020205020404" pitchFamily="49"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ts val="1620"/>
              </a:lnSpc>
              <a:spcAft>
                <a:spcPts val="800"/>
              </a:spcAft>
              <a:buNone/>
            </a:pPr>
            <a:r>
              <a:rPr lang="en-US" sz="2400" b="1" dirty="0">
                <a:solidFill>
                  <a:srgbClr val="286491"/>
                </a:solidFill>
                <a:effectLst/>
                <a:latin typeface="inherit"/>
                <a:ea typeface="Times New Roman" panose="02020603050405020304" pitchFamily="18" charset="0"/>
                <a:cs typeface="Courier New" panose="02070309020205020404" pitchFamily="49" charset="0"/>
              </a:rPr>
              <a:t>			int</a:t>
            </a:r>
            <a:r>
              <a:rPr lang="en-US" sz="2400" dirty="0">
                <a:solidFill>
                  <a:srgbClr val="000000"/>
                </a:solidFill>
                <a:effectLst/>
                <a:latin typeface="inherit"/>
                <a:ea typeface="Times New Roman" panose="02020603050405020304" pitchFamily="18" charset="0"/>
                <a:cs typeface="Courier New" panose="02070309020205020404" pitchFamily="49" charset="0"/>
              </a:rPr>
              <a:t> data;</a:t>
            </a:r>
          </a:p>
          <a:p>
            <a:pPr marL="0" marR="0" indent="457200">
              <a:lnSpc>
                <a:spcPts val="1620"/>
              </a:lnSpc>
              <a:spcAft>
                <a:spcPts val="800"/>
              </a:spcAft>
              <a:buNone/>
            </a:pPr>
            <a:r>
              <a:rPr lang="en-US" sz="2400" b="1" dirty="0">
                <a:solidFill>
                  <a:srgbClr val="445588"/>
                </a:solidFill>
                <a:effectLst/>
                <a:latin typeface="inherit"/>
                <a:ea typeface="Times New Roman" panose="02020603050405020304" pitchFamily="18" charset="0"/>
                <a:cs typeface="Courier New" panose="02070309020205020404" pitchFamily="49" charset="0"/>
              </a:rPr>
              <a:t>			struct</a:t>
            </a:r>
            <a:r>
              <a:rPr lang="en-US" sz="2400" dirty="0">
                <a:solidFill>
                  <a:srgbClr val="000000"/>
                </a:solidFill>
                <a:effectLst/>
                <a:latin typeface="inherit"/>
                <a:ea typeface="Times New Roman" panose="02020603050405020304" pitchFamily="18" charset="0"/>
                <a:cs typeface="Courier New" panose="02070309020205020404" pitchFamily="49" charset="0"/>
              </a:rPr>
              <a:t> Node *next;	</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2400" b="1" dirty="0">
                <a:solidFill>
                  <a:srgbClr val="286491"/>
                </a:solidFill>
                <a:effectLst/>
                <a:latin typeface="inherit"/>
                <a:ea typeface="Times New Roman" panose="02020603050405020304" pitchFamily="18" charset="0"/>
                <a:cs typeface="Courier New" panose="02070309020205020404" pitchFamily="49"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2400" b="1" dirty="0">
                <a:solidFill>
                  <a:srgbClr val="286491"/>
                </a:solidFill>
                <a:effectLst/>
                <a:latin typeface="inherit"/>
                <a:ea typeface="Times New Roman" panose="02020603050405020304" pitchFamily="18" charset="0"/>
                <a:cs typeface="Courier New" panose="02070309020205020404" pitchFamily="49" charset="0"/>
              </a:rPr>
              <a:t>void</a:t>
            </a:r>
            <a:r>
              <a:rPr lang="en-US" sz="2400" dirty="0">
                <a:solidFill>
                  <a:srgbClr val="000000"/>
                </a:solidFill>
                <a:effectLst/>
                <a:latin typeface="inherit"/>
                <a:ea typeface="Times New Roman" panose="02020603050405020304" pitchFamily="18" charset="0"/>
                <a:cs typeface="Courier New" panose="02070309020205020404" pitchFamily="49" charset="0"/>
              </a:rPr>
              <a:t> </a:t>
            </a:r>
            <a:r>
              <a:rPr lang="en-US" sz="2400" dirty="0" err="1">
                <a:solidFill>
                  <a:srgbClr val="0086B3"/>
                </a:solidFill>
                <a:effectLst/>
                <a:latin typeface="inherit"/>
                <a:ea typeface="Times New Roman" panose="02020603050405020304" pitchFamily="18" charset="0"/>
                <a:cs typeface="Courier New" panose="02070309020205020404" pitchFamily="49" charset="0"/>
              </a:rPr>
              <a:t>deleteStart</a:t>
            </a:r>
            <a:r>
              <a:rPr lang="en-US" sz="2400" dirty="0">
                <a:solidFill>
                  <a:srgbClr val="0086B3"/>
                </a:solidFill>
                <a:effectLst/>
                <a:latin typeface="inherit"/>
                <a:ea typeface="Times New Roman" panose="02020603050405020304" pitchFamily="18" charset="0"/>
                <a:cs typeface="Courier New" panose="02070309020205020404" pitchFamily="49" charset="0"/>
              </a:rPr>
              <a:t>  </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b="1" dirty="0">
                <a:solidFill>
                  <a:srgbClr val="445588"/>
                </a:solidFill>
                <a:effectLst/>
                <a:latin typeface="inherit"/>
                <a:ea typeface="Times New Roman" panose="02020603050405020304" pitchFamily="18" charset="0"/>
                <a:cs typeface="Courier New" panose="02070309020205020404" pitchFamily="49" charset="0"/>
              </a:rPr>
              <a:t>struct</a:t>
            </a:r>
            <a:r>
              <a:rPr lang="en-US" sz="2400" dirty="0">
                <a:solidFill>
                  <a:srgbClr val="000000"/>
                </a:solidFill>
                <a:effectLst/>
                <a:latin typeface="inherit"/>
                <a:ea typeface="Times New Roman" panose="02020603050405020304" pitchFamily="18" charset="0"/>
                <a:cs typeface="Courier New" panose="02070309020205020404" pitchFamily="49" charset="0"/>
              </a:rPr>
              <a:t> Node** head</a:t>
            </a:r>
            <a:r>
              <a:rPr lang="en-US" sz="2400" dirty="0">
                <a:solidFill>
                  <a:srgbClr val="777777"/>
                </a:solidFill>
                <a:effectLst/>
                <a:latin typeface="inherit"/>
                <a:ea typeface="Times New Roman" panose="02020603050405020304" pitchFamily="18" charset="0"/>
                <a:cs typeface="Courier New" panose="02070309020205020404" pitchFamily="49"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2400" b="1" dirty="0">
                <a:solidFill>
                  <a:srgbClr val="445588"/>
                </a:solidFill>
                <a:effectLst/>
                <a:latin typeface="inherit"/>
                <a:ea typeface="Times New Roman" panose="02020603050405020304" pitchFamily="18" charset="0"/>
                <a:cs typeface="Courier New" panose="02070309020205020404" pitchFamily="49" charset="0"/>
              </a:rPr>
              <a:t>struct</a:t>
            </a:r>
            <a:r>
              <a:rPr lang="en-US" sz="2400" dirty="0">
                <a:solidFill>
                  <a:srgbClr val="000000"/>
                </a:solidFill>
                <a:effectLst/>
                <a:latin typeface="inherit"/>
                <a:ea typeface="Times New Roman" panose="02020603050405020304" pitchFamily="18" charset="0"/>
                <a:cs typeface="Courier New" panose="02070309020205020404" pitchFamily="49" charset="0"/>
              </a:rPr>
              <a:t> Node* temp = *head;</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2400" dirty="0">
                <a:solidFill>
                  <a:srgbClr val="9999AA"/>
                </a:solidFill>
                <a:effectLst/>
                <a:latin typeface="inherit"/>
                <a:ea typeface="Times New Roman" panose="02020603050405020304" pitchFamily="18" charset="0"/>
                <a:cs typeface="Courier New" panose="02070309020205020404" pitchFamily="49" charset="0"/>
              </a:rPr>
              <a:t>// If head is NULL it means Singly Linked List is empty</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2400" b="1" dirty="0">
                <a:solidFill>
                  <a:srgbClr val="286491"/>
                </a:solidFill>
                <a:effectLst/>
                <a:latin typeface="inherit"/>
                <a:ea typeface="Times New Roman" panose="02020603050405020304" pitchFamily="18" charset="0"/>
                <a:cs typeface="Courier New" panose="02070309020205020404" pitchFamily="49" charset="0"/>
              </a:rPr>
              <a:t>if</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*head == </a:t>
            </a:r>
            <a:r>
              <a:rPr lang="en-US" sz="2400" b="1" dirty="0">
                <a:solidFill>
                  <a:srgbClr val="34068A"/>
                </a:solidFill>
                <a:effectLst/>
                <a:latin typeface="inherit"/>
                <a:ea typeface="Times New Roman" panose="02020603050405020304" pitchFamily="18" charset="0"/>
                <a:cs typeface="Courier New" panose="02070309020205020404" pitchFamily="49" charset="0"/>
              </a:rPr>
              <a:t>NULL</a:t>
            </a:r>
            <a:r>
              <a:rPr lang="en-US" sz="2400" dirty="0">
                <a:solidFill>
                  <a:srgbClr val="777777"/>
                </a:solidFill>
                <a:effectLst/>
                <a:latin typeface="inherit"/>
                <a:ea typeface="Times New Roman" panose="02020603050405020304" pitchFamily="18" charset="0"/>
                <a:cs typeface="Courier New" panose="02070309020205020404" pitchFamily="49"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2400" dirty="0" err="1">
                <a:solidFill>
                  <a:srgbClr val="0086B3"/>
                </a:solidFill>
                <a:effectLst/>
                <a:latin typeface="inherit"/>
                <a:ea typeface="Times New Roman" panose="02020603050405020304" pitchFamily="18" charset="0"/>
                <a:cs typeface="Courier New" panose="02070309020205020404" pitchFamily="49" charset="0"/>
              </a:rPr>
              <a:t>printf</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DD1144"/>
                </a:solidFill>
                <a:effectLst/>
                <a:latin typeface="inherit"/>
                <a:ea typeface="Times New Roman" panose="02020603050405020304" pitchFamily="18" charset="0"/>
                <a:cs typeface="Courier New" panose="02070309020205020404" pitchFamily="49" charset="0"/>
              </a:rPr>
              <a:t>"Impossible to delete from empty Singly Linked List"</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a:t>
            </a:r>
          </a:p>
          <a:p>
            <a:pPr marL="0" marR="0">
              <a:lnSpc>
                <a:spcPts val="1620"/>
              </a:lnSpc>
              <a:spcAft>
                <a:spcPts val="800"/>
              </a:spcAft>
              <a:buNone/>
            </a:pPr>
            <a:r>
              <a:rPr lang="en-US" sz="2400" b="1" dirty="0">
                <a:solidFill>
                  <a:srgbClr val="286491"/>
                </a:solidFill>
                <a:effectLst/>
                <a:latin typeface="inherit"/>
                <a:ea typeface="Times New Roman" panose="02020603050405020304" pitchFamily="18" charset="0"/>
                <a:cs typeface="Courier New" panose="02070309020205020404" pitchFamily="49" charset="0"/>
              </a:rPr>
              <a:t>return</a:t>
            </a:r>
            <a:r>
              <a:rPr lang="en-US" sz="2400" dirty="0">
                <a:solidFill>
                  <a:srgbClr val="000000"/>
                </a:solidFill>
                <a:effectLst/>
                <a:latin typeface="inherit"/>
                <a:ea typeface="Times New Roman" panose="02020603050405020304" pitchFamily="18" charset="0"/>
                <a:cs typeface="Courier New" panose="02070309020205020404" pitchFamily="49"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2400" dirty="0">
                <a:solidFill>
                  <a:srgbClr val="777777"/>
                </a:solidFill>
                <a:effectLst/>
                <a:latin typeface="inherit"/>
                <a:ea typeface="Times New Roman" panose="02020603050405020304" pitchFamily="18" charset="0"/>
                <a:cs typeface="Courier New" panose="02070309020205020404" pitchFamily="49"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2400" dirty="0">
                <a:solidFill>
                  <a:srgbClr val="9999AA"/>
                </a:solidFill>
                <a:effectLst/>
                <a:latin typeface="inherit"/>
                <a:ea typeface="Times New Roman" panose="02020603050405020304" pitchFamily="18" charset="0"/>
                <a:cs typeface="Courier New" panose="02070309020205020404" pitchFamily="49" charset="0"/>
              </a:rPr>
              <a:t> // move head to next node</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endParaRPr lang="en-US" sz="2400" dirty="0">
              <a:solidFill>
                <a:srgbClr val="000000"/>
              </a:solidFill>
              <a:effectLst/>
              <a:latin typeface="inherit"/>
              <a:ea typeface="Times New Roman" panose="02020603050405020304" pitchFamily="18" charset="0"/>
              <a:cs typeface="Courier New" panose="02070309020205020404" pitchFamily="49" charset="0"/>
            </a:endParaRPr>
          </a:p>
          <a:p>
            <a:pPr marL="0" marR="0">
              <a:lnSpc>
                <a:spcPts val="1620"/>
              </a:lnSpc>
              <a:spcAft>
                <a:spcPts val="800"/>
              </a:spcAft>
              <a:buNone/>
            </a:pPr>
            <a:r>
              <a:rPr lang="en-US" sz="2400" dirty="0">
                <a:solidFill>
                  <a:srgbClr val="000000"/>
                </a:solidFill>
                <a:effectLst/>
                <a:latin typeface="inherit"/>
                <a:ea typeface="Times New Roman" panose="02020603050405020304" pitchFamily="18" charset="0"/>
                <a:cs typeface="Courier New" panose="02070309020205020404" pitchFamily="49" charset="0"/>
              </a:rPr>
              <a:t>*head = </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*head</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a:t>
            </a:r>
            <a:r>
              <a:rPr lang="en-US" sz="2400" dirty="0">
                <a:solidFill>
                  <a:srgbClr val="777777"/>
                </a:solidFill>
                <a:effectLst/>
                <a:latin typeface="inherit"/>
                <a:ea typeface="Times New Roman" panose="02020603050405020304" pitchFamily="18" charset="0"/>
                <a:cs typeface="Courier New" panose="02070309020205020404" pitchFamily="49" charset="0"/>
              </a:rPr>
              <a:t>&gt;</a:t>
            </a:r>
            <a:r>
              <a:rPr lang="en-US" sz="2400" dirty="0">
                <a:solidFill>
                  <a:srgbClr val="000000"/>
                </a:solidFill>
                <a:effectLst/>
                <a:latin typeface="inherit"/>
                <a:ea typeface="Times New Roman" panose="02020603050405020304" pitchFamily="18" charset="0"/>
                <a:cs typeface="Courier New" panose="02070309020205020404" pitchFamily="49" charset="0"/>
              </a:rPr>
              <a:t>next;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2400" dirty="0" err="1">
                <a:solidFill>
                  <a:srgbClr val="0086B3"/>
                </a:solidFill>
                <a:effectLst/>
                <a:latin typeface="inherit"/>
                <a:ea typeface="Times New Roman" panose="02020603050405020304" pitchFamily="18" charset="0"/>
                <a:cs typeface="Courier New" panose="02070309020205020404" pitchFamily="49" charset="0"/>
              </a:rPr>
              <a:t>printf</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DD1144"/>
                </a:solidFill>
                <a:effectLst/>
                <a:latin typeface="inherit"/>
                <a:ea typeface="Times New Roman" panose="02020603050405020304" pitchFamily="18" charset="0"/>
                <a:cs typeface="Courier New" panose="02070309020205020404" pitchFamily="49" charset="0"/>
              </a:rPr>
              <a:t>"Deleted: %d\n"</a:t>
            </a:r>
            <a:r>
              <a:rPr lang="en-US" sz="2400" dirty="0">
                <a:solidFill>
                  <a:srgbClr val="000000"/>
                </a:solidFill>
                <a:effectLst/>
                <a:latin typeface="inherit"/>
                <a:ea typeface="Times New Roman" panose="02020603050405020304" pitchFamily="18" charset="0"/>
                <a:cs typeface="Courier New" panose="02070309020205020404" pitchFamily="49" charset="0"/>
              </a:rPr>
              <a:t>, temp-</a:t>
            </a:r>
            <a:r>
              <a:rPr lang="en-US" sz="2400" dirty="0">
                <a:solidFill>
                  <a:srgbClr val="777777"/>
                </a:solidFill>
                <a:effectLst/>
                <a:latin typeface="inherit"/>
                <a:ea typeface="Times New Roman" panose="02020603050405020304" pitchFamily="18" charset="0"/>
                <a:cs typeface="Courier New" panose="02070309020205020404" pitchFamily="49" charset="0"/>
              </a:rPr>
              <a:t>&gt;</a:t>
            </a:r>
            <a:r>
              <a:rPr lang="en-US" sz="2400" dirty="0">
                <a:solidFill>
                  <a:srgbClr val="000000"/>
                </a:solidFill>
                <a:effectLst/>
                <a:latin typeface="inherit"/>
                <a:ea typeface="Times New Roman" panose="02020603050405020304" pitchFamily="18" charset="0"/>
                <a:cs typeface="Courier New" panose="02070309020205020404" pitchFamily="49" charset="0"/>
              </a:rPr>
              <a:t>data</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2400" dirty="0">
                <a:solidFill>
                  <a:srgbClr val="0086B3"/>
                </a:solidFill>
                <a:effectLst/>
                <a:latin typeface="inherit"/>
                <a:ea typeface="Times New Roman" panose="02020603050405020304" pitchFamily="18" charset="0"/>
                <a:cs typeface="Courier New" panose="02070309020205020404" pitchFamily="49" charset="0"/>
              </a:rPr>
              <a:t>free</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temp</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		</a:t>
            </a:r>
          </a:p>
          <a:p>
            <a:pPr marL="0" marR="0">
              <a:lnSpc>
                <a:spcPts val="1620"/>
              </a:lnSpc>
              <a:spcAft>
                <a:spcPts val="800"/>
              </a:spcAft>
              <a:buNone/>
            </a:pPr>
            <a:r>
              <a:rPr lang="en-US" sz="2400" dirty="0">
                <a:solidFill>
                  <a:srgbClr val="000000"/>
                </a:solidFill>
                <a:latin typeface="inherit"/>
                <a:ea typeface="Times New Roman" panose="02020603050405020304" pitchFamily="18" charset="0"/>
                <a:cs typeface="Courier New" panose="02070309020205020404" pitchFamily="49" charset="0"/>
              </a:rPr>
              <a:t>	</a:t>
            </a:r>
            <a:r>
              <a:rPr lang="en-US" sz="2400" dirty="0">
                <a:solidFill>
                  <a:srgbClr val="777777"/>
                </a:solidFill>
                <a:effectLst/>
                <a:latin typeface="inherit"/>
                <a:ea typeface="Times New Roman" panose="02020603050405020304" pitchFamily="18" charset="0"/>
                <a:cs typeface="Courier New" panose="02070309020205020404" pitchFamily="49"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1800" b="1" dirty="0">
                <a:solidFill>
                  <a:srgbClr val="286491"/>
                </a:solidFill>
                <a:effectLst/>
                <a:latin typeface="inherit"/>
                <a:ea typeface="Times New Roman" panose="02020603050405020304" pitchFamily="18" charset="0"/>
                <a:cs typeface="Courier New" panose="02070309020205020404" pitchFamily="49"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6381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586537" cy="1632857"/>
          </a:xfrm>
          <a:prstGeom prst="rect">
            <a:avLst/>
          </a:prstGeom>
        </p:spPr>
      </p:pic>
      <p:pic>
        <p:nvPicPr>
          <p:cNvPr id="3" name="Picture 2"/>
          <p:cNvPicPr>
            <a:picLocks noChangeAspect="1"/>
          </p:cNvPicPr>
          <p:nvPr/>
        </p:nvPicPr>
        <p:blipFill>
          <a:blip r:embed="rId3"/>
          <a:stretch>
            <a:fillRect/>
          </a:stretch>
        </p:blipFill>
        <p:spPr>
          <a:xfrm>
            <a:off x="-1" y="1847461"/>
            <a:ext cx="12192001" cy="5010539"/>
          </a:xfrm>
          <a:prstGeom prst="rect">
            <a:avLst/>
          </a:prstGeom>
        </p:spPr>
      </p:pic>
    </p:spTree>
    <p:extLst>
      <p:ext uri="{BB962C8B-B14F-4D97-AF65-F5344CB8AC3E}">
        <p14:creationId xmlns:p14="http://schemas.microsoft.com/office/powerpoint/2010/main" val="25746274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6C2DE-4577-B360-1A0A-C976828D64C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2235B6E-C785-7D0B-7045-4976F47C83F1}"/>
              </a:ext>
            </a:extLst>
          </p:cNvPr>
          <p:cNvSpPr txBox="1"/>
          <p:nvPr/>
        </p:nvSpPr>
        <p:spPr>
          <a:xfrm>
            <a:off x="0" y="0"/>
            <a:ext cx="12192000" cy="6585585"/>
          </a:xfrm>
          <a:prstGeom prst="rect">
            <a:avLst/>
          </a:prstGeom>
          <a:noFill/>
        </p:spPr>
        <p:txBody>
          <a:bodyPr wrap="square">
            <a:spAutoFit/>
          </a:bodyPr>
          <a:lstStyle/>
          <a:p>
            <a:pPr marL="0" marR="0">
              <a:lnSpc>
                <a:spcPts val="1620"/>
              </a:lnSpc>
              <a:spcAft>
                <a:spcPts val="800"/>
              </a:spcAft>
              <a:buNone/>
            </a:pPr>
            <a:r>
              <a:rPr lang="en-US" sz="2400" b="1" dirty="0">
                <a:solidFill>
                  <a:srgbClr val="286491"/>
                </a:solidFill>
                <a:effectLst/>
                <a:latin typeface="inherit"/>
                <a:ea typeface="Times New Roman" panose="02020603050405020304" pitchFamily="18" charset="0"/>
                <a:cs typeface="Courier New" panose="02070309020205020404" pitchFamily="49" charset="0"/>
              </a:rPr>
              <a:t>void</a:t>
            </a:r>
            <a:r>
              <a:rPr lang="en-US" sz="2400" dirty="0">
                <a:solidFill>
                  <a:srgbClr val="000000"/>
                </a:solidFill>
                <a:effectLst/>
                <a:latin typeface="inherit"/>
                <a:ea typeface="Times New Roman" panose="02020603050405020304" pitchFamily="18" charset="0"/>
                <a:cs typeface="Courier New" panose="02070309020205020404" pitchFamily="49" charset="0"/>
              </a:rPr>
              <a:t> </a:t>
            </a:r>
            <a:r>
              <a:rPr lang="en-US" sz="2400" dirty="0" err="1">
                <a:solidFill>
                  <a:srgbClr val="0086B3"/>
                </a:solidFill>
                <a:effectLst/>
                <a:latin typeface="inherit"/>
                <a:ea typeface="Times New Roman" panose="02020603050405020304" pitchFamily="18" charset="0"/>
                <a:cs typeface="Courier New" panose="02070309020205020404" pitchFamily="49" charset="0"/>
              </a:rPr>
              <a:t>insertStart</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b="1" dirty="0">
                <a:solidFill>
                  <a:srgbClr val="445588"/>
                </a:solidFill>
                <a:effectLst/>
                <a:latin typeface="inherit"/>
                <a:ea typeface="Times New Roman" panose="02020603050405020304" pitchFamily="18" charset="0"/>
                <a:cs typeface="Courier New" panose="02070309020205020404" pitchFamily="49" charset="0"/>
              </a:rPr>
              <a:t>struct</a:t>
            </a:r>
            <a:r>
              <a:rPr lang="en-US" sz="2400" dirty="0">
                <a:solidFill>
                  <a:srgbClr val="000000"/>
                </a:solidFill>
                <a:effectLst/>
                <a:latin typeface="inherit"/>
                <a:ea typeface="Times New Roman" panose="02020603050405020304" pitchFamily="18" charset="0"/>
                <a:cs typeface="Courier New" panose="02070309020205020404" pitchFamily="49" charset="0"/>
              </a:rPr>
              <a:t> Node** head, </a:t>
            </a:r>
            <a:r>
              <a:rPr lang="en-US" sz="2400" b="1" dirty="0">
                <a:solidFill>
                  <a:srgbClr val="286491"/>
                </a:solidFill>
                <a:effectLst/>
                <a:latin typeface="inherit"/>
                <a:ea typeface="Times New Roman" panose="02020603050405020304" pitchFamily="18" charset="0"/>
                <a:cs typeface="Courier New" panose="02070309020205020404" pitchFamily="49" charset="0"/>
              </a:rPr>
              <a:t>int</a:t>
            </a:r>
            <a:r>
              <a:rPr lang="en-US" sz="2400" dirty="0">
                <a:solidFill>
                  <a:srgbClr val="000000"/>
                </a:solidFill>
                <a:effectLst/>
                <a:latin typeface="inherit"/>
                <a:ea typeface="Times New Roman" panose="02020603050405020304" pitchFamily="18" charset="0"/>
                <a:cs typeface="Courier New" panose="02070309020205020404" pitchFamily="49" charset="0"/>
              </a:rPr>
              <a:t> data</a:t>
            </a:r>
            <a:r>
              <a:rPr lang="en-US" sz="2400" dirty="0">
                <a:solidFill>
                  <a:srgbClr val="777777"/>
                </a:solidFill>
                <a:effectLst/>
                <a:latin typeface="inherit"/>
                <a:ea typeface="Times New Roman" panose="02020603050405020304" pitchFamily="18" charset="0"/>
                <a:cs typeface="Courier New" panose="02070309020205020404" pitchFamily="49" charset="0"/>
              </a:rPr>
              <a:t>){   </a:t>
            </a:r>
            <a:r>
              <a:rPr lang="en-US" sz="2400" dirty="0">
                <a:solidFill>
                  <a:srgbClr val="9999AA"/>
                </a:solidFill>
                <a:effectLst/>
                <a:latin typeface="inherit"/>
                <a:ea typeface="Times New Roman" panose="02020603050405020304" pitchFamily="18" charset="0"/>
                <a:cs typeface="Courier New" panose="02070309020205020404" pitchFamily="49" charset="0"/>
              </a:rPr>
              <a:t>// dynamically create memory for this new Node</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2400" b="1" dirty="0">
                <a:solidFill>
                  <a:srgbClr val="445588"/>
                </a:solidFill>
                <a:effectLst/>
                <a:latin typeface="inherit"/>
                <a:ea typeface="Times New Roman" panose="02020603050405020304" pitchFamily="18" charset="0"/>
                <a:cs typeface="Courier New" panose="02070309020205020404" pitchFamily="49" charset="0"/>
              </a:rPr>
              <a:t>struct</a:t>
            </a:r>
            <a:r>
              <a:rPr lang="en-US" sz="2400" dirty="0">
                <a:solidFill>
                  <a:srgbClr val="000000"/>
                </a:solidFill>
                <a:effectLst/>
                <a:latin typeface="inherit"/>
                <a:ea typeface="Times New Roman" panose="02020603050405020304" pitchFamily="18" charset="0"/>
                <a:cs typeface="Courier New" panose="02070309020205020404" pitchFamily="49" charset="0"/>
              </a:rPr>
              <a:t> Node* </a:t>
            </a:r>
            <a:r>
              <a:rPr lang="en-US" sz="2400" dirty="0" err="1">
                <a:solidFill>
                  <a:srgbClr val="000000"/>
                </a:solidFill>
                <a:effectLst/>
                <a:latin typeface="inherit"/>
                <a:ea typeface="Times New Roman" panose="02020603050405020304" pitchFamily="18" charset="0"/>
                <a:cs typeface="Courier New" panose="02070309020205020404" pitchFamily="49" charset="0"/>
              </a:rPr>
              <a:t>newNode</a:t>
            </a:r>
            <a:r>
              <a:rPr lang="en-US" sz="2400" dirty="0">
                <a:solidFill>
                  <a:srgbClr val="000000"/>
                </a:solidFill>
                <a:effectLst/>
                <a:latin typeface="inherit"/>
                <a:ea typeface="Times New Roman" panose="02020603050405020304" pitchFamily="18" charset="0"/>
                <a:cs typeface="Courier New" panose="02070309020205020404" pitchFamily="49" charset="0"/>
              </a:rPr>
              <a:t> = </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b="1" dirty="0">
                <a:solidFill>
                  <a:srgbClr val="445588"/>
                </a:solidFill>
                <a:effectLst/>
                <a:latin typeface="inherit"/>
                <a:ea typeface="Times New Roman" panose="02020603050405020304" pitchFamily="18" charset="0"/>
                <a:cs typeface="Courier New" panose="02070309020205020404" pitchFamily="49" charset="0"/>
              </a:rPr>
              <a:t>struct</a:t>
            </a:r>
            <a:r>
              <a:rPr lang="en-US" sz="2400" dirty="0">
                <a:solidFill>
                  <a:srgbClr val="000000"/>
                </a:solidFill>
                <a:effectLst/>
                <a:latin typeface="inherit"/>
                <a:ea typeface="Times New Roman" panose="02020603050405020304" pitchFamily="18" charset="0"/>
                <a:cs typeface="Courier New" panose="02070309020205020404" pitchFamily="49" charset="0"/>
              </a:rPr>
              <a:t> Node*</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 </a:t>
            </a:r>
            <a:r>
              <a:rPr lang="en-US" sz="2400" dirty="0">
                <a:solidFill>
                  <a:srgbClr val="0086B3"/>
                </a:solidFill>
                <a:effectLst/>
                <a:latin typeface="inherit"/>
                <a:ea typeface="Times New Roman" panose="02020603050405020304" pitchFamily="18" charset="0"/>
                <a:cs typeface="Courier New" panose="02070309020205020404" pitchFamily="49" charset="0"/>
              </a:rPr>
              <a:t>malloc</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err="1">
                <a:solidFill>
                  <a:srgbClr val="4DA0D2"/>
                </a:solidFill>
                <a:effectLst/>
                <a:latin typeface="inherit"/>
                <a:ea typeface="Times New Roman" panose="02020603050405020304" pitchFamily="18" charset="0"/>
                <a:cs typeface="Courier New" panose="02070309020205020404" pitchFamily="49" charset="0"/>
              </a:rPr>
              <a:t>sizeof</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b="1" dirty="0">
                <a:solidFill>
                  <a:srgbClr val="445588"/>
                </a:solidFill>
                <a:effectLst/>
                <a:latin typeface="inherit"/>
                <a:ea typeface="Times New Roman" panose="02020603050405020304" pitchFamily="18" charset="0"/>
                <a:cs typeface="Courier New" panose="02070309020205020404" pitchFamily="49" charset="0"/>
              </a:rPr>
              <a:t>struct</a:t>
            </a:r>
            <a:r>
              <a:rPr lang="en-US" sz="2400" dirty="0">
                <a:solidFill>
                  <a:srgbClr val="000000"/>
                </a:solidFill>
                <a:effectLst/>
                <a:latin typeface="inherit"/>
                <a:ea typeface="Times New Roman" panose="02020603050405020304" pitchFamily="18" charset="0"/>
                <a:cs typeface="Courier New" panose="02070309020205020404" pitchFamily="49" charset="0"/>
              </a:rPr>
              <a:t> Node</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        </a:t>
            </a:r>
            <a:r>
              <a:rPr lang="en-US" sz="2400" dirty="0">
                <a:solidFill>
                  <a:srgbClr val="9999AA"/>
                </a:solidFill>
                <a:effectLst/>
                <a:latin typeface="inherit"/>
                <a:ea typeface="Times New Roman" panose="02020603050405020304" pitchFamily="18" charset="0"/>
                <a:cs typeface="Courier New" panose="02070309020205020404" pitchFamily="49" charset="0"/>
              </a:rPr>
              <a:t>// assign data value</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2400" dirty="0" err="1">
                <a:solidFill>
                  <a:srgbClr val="000000"/>
                </a:solidFill>
                <a:effectLst/>
                <a:latin typeface="inherit"/>
                <a:ea typeface="Times New Roman" panose="02020603050405020304" pitchFamily="18" charset="0"/>
                <a:cs typeface="Courier New" panose="02070309020205020404" pitchFamily="49" charset="0"/>
              </a:rPr>
              <a:t>newNode</a:t>
            </a:r>
            <a:r>
              <a:rPr lang="en-US" sz="2400" dirty="0">
                <a:solidFill>
                  <a:srgbClr val="000000"/>
                </a:solidFill>
                <a:effectLst/>
                <a:latin typeface="inherit"/>
                <a:ea typeface="Times New Roman" panose="02020603050405020304" pitchFamily="18" charset="0"/>
                <a:cs typeface="Courier New" panose="02070309020205020404" pitchFamily="49" charset="0"/>
              </a:rPr>
              <a:t>-</a:t>
            </a:r>
            <a:r>
              <a:rPr lang="en-US" sz="2400" dirty="0">
                <a:solidFill>
                  <a:srgbClr val="777777"/>
                </a:solidFill>
                <a:effectLst/>
                <a:latin typeface="inherit"/>
                <a:ea typeface="Times New Roman" panose="02020603050405020304" pitchFamily="18" charset="0"/>
                <a:cs typeface="Courier New" panose="02070309020205020404" pitchFamily="49" charset="0"/>
              </a:rPr>
              <a:t>&gt;</a:t>
            </a:r>
            <a:r>
              <a:rPr lang="en-US" sz="2400" dirty="0">
                <a:solidFill>
                  <a:srgbClr val="000000"/>
                </a:solidFill>
                <a:effectLst/>
                <a:latin typeface="inherit"/>
                <a:ea typeface="Times New Roman" panose="02020603050405020304" pitchFamily="18" charset="0"/>
                <a:cs typeface="Courier New" panose="02070309020205020404" pitchFamily="49" charset="0"/>
              </a:rPr>
              <a:t>data = data;       </a:t>
            </a:r>
          </a:p>
          <a:p>
            <a:pPr marL="0" marR="0">
              <a:lnSpc>
                <a:spcPts val="1620"/>
              </a:lnSpc>
              <a:spcAft>
                <a:spcPts val="800"/>
              </a:spcAft>
              <a:buNone/>
            </a:pPr>
            <a:r>
              <a:rPr lang="en-US" sz="2400" dirty="0">
                <a:solidFill>
                  <a:srgbClr val="9999AA"/>
                </a:solidFill>
                <a:effectLst/>
                <a:latin typeface="inherit"/>
                <a:ea typeface="Times New Roman" panose="02020603050405020304" pitchFamily="18" charset="0"/>
                <a:cs typeface="Courier New" panose="02070309020205020404" pitchFamily="49" charset="0"/>
              </a:rPr>
              <a:t>// change the next node of this new Node 	// to current head of Linked List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2400" dirty="0" err="1">
                <a:solidFill>
                  <a:srgbClr val="000000"/>
                </a:solidFill>
                <a:effectLst/>
                <a:latin typeface="inherit"/>
                <a:ea typeface="Times New Roman" panose="02020603050405020304" pitchFamily="18" charset="0"/>
                <a:cs typeface="Courier New" panose="02070309020205020404" pitchFamily="49" charset="0"/>
              </a:rPr>
              <a:t>newNode</a:t>
            </a:r>
            <a:r>
              <a:rPr lang="en-US" sz="2400" dirty="0">
                <a:solidFill>
                  <a:srgbClr val="000000"/>
                </a:solidFill>
                <a:effectLst/>
                <a:latin typeface="inherit"/>
                <a:ea typeface="Times New Roman" panose="02020603050405020304" pitchFamily="18" charset="0"/>
                <a:cs typeface="Courier New" panose="02070309020205020404" pitchFamily="49" charset="0"/>
              </a:rPr>
              <a:t>-</a:t>
            </a:r>
            <a:r>
              <a:rPr lang="en-US" sz="2400" dirty="0">
                <a:solidFill>
                  <a:srgbClr val="777777"/>
                </a:solidFill>
                <a:effectLst/>
                <a:latin typeface="inherit"/>
                <a:ea typeface="Times New Roman" panose="02020603050405020304" pitchFamily="18" charset="0"/>
                <a:cs typeface="Courier New" panose="02070309020205020404" pitchFamily="49" charset="0"/>
              </a:rPr>
              <a:t>&gt;</a:t>
            </a:r>
            <a:r>
              <a:rPr lang="en-US" sz="2400" dirty="0">
                <a:solidFill>
                  <a:srgbClr val="000000"/>
                </a:solidFill>
                <a:effectLst/>
                <a:latin typeface="inherit"/>
                <a:ea typeface="Times New Roman" panose="02020603050405020304" pitchFamily="18" charset="0"/>
                <a:cs typeface="Courier New" panose="02070309020205020404" pitchFamily="49" charset="0"/>
              </a:rPr>
              <a:t>next = *head;                </a:t>
            </a:r>
          </a:p>
          <a:p>
            <a:pPr marL="0" marR="0">
              <a:lnSpc>
                <a:spcPts val="1620"/>
              </a:lnSpc>
              <a:spcAft>
                <a:spcPts val="800"/>
              </a:spcAft>
              <a:buNone/>
            </a:pPr>
            <a:r>
              <a:rPr lang="en-US" sz="2400" dirty="0">
                <a:solidFill>
                  <a:srgbClr val="9999AA"/>
                </a:solidFill>
                <a:effectLst/>
                <a:latin typeface="inherit"/>
                <a:ea typeface="Times New Roman" panose="02020603050405020304" pitchFamily="18" charset="0"/>
                <a:cs typeface="Courier New" panose="02070309020205020404" pitchFamily="49" charset="0"/>
              </a:rPr>
              <a:t>//re-assign head to this </a:t>
            </a:r>
            <a:r>
              <a:rPr lang="en-US" sz="2400" dirty="0" err="1">
                <a:solidFill>
                  <a:srgbClr val="9999AA"/>
                </a:solidFill>
                <a:effectLst/>
                <a:latin typeface="inherit"/>
                <a:ea typeface="Times New Roman" panose="02020603050405020304" pitchFamily="18" charset="0"/>
                <a:cs typeface="Courier New" panose="02070309020205020404" pitchFamily="49" charset="0"/>
              </a:rPr>
              <a:t>newNode</a:t>
            </a:r>
            <a:r>
              <a:rPr lang="en-US" sz="2400" dirty="0">
                <a:solidFill>
                  <a:srgbClr val="9999AA"/>
                </a:solidFill>
                <a:effectLst/>
                <a:latin typeface="inherit"/>
                <a:ea typeface="Times New Roman" panose="02020603050405020304" pitchFamily="18" charset="0"/>
                <a:cs typeface="Courier New" panose="02070309020205020404" pitchFamily="49" charset="0"/>
              </a:rPr>
              <a:t>	</a:t>
            </a:r>
          </a:p>
          <a:p>
            <a:pPr marL="0" marR="0">
              <a:lnSpc>
                <a:spcPts val="1620"/>
              </a:lnSpc>
              <a:spcAft>
                <a:spcPts val="800"/>
              </a:spcAft>
              <a:buNone/>
            </a:pPr>
            <a:r>
              <a:rPr lang="en-US" sz="2400" dirty="0">
                <a:solidFill>
                  <a:srgbClr val="000000"/>
                </a:solidFill>
                <a:effectLst/>
                <a:latin typeface="inherit"/>
                <a:ea typeface="Times New Roman" panose="02020603050405020304" pitchFamily="18" charset="0"/>
                <a:cs typeface="Courier New" panose="02070309020205020404" pitchFamily="49" charset="0"/>
              </a:rPr>
              <a:t>*head = </a:t>
            </a:r>
            <a:r>
              <a:rPr lang="en-US" sz="2400" dirty="0" err="1">
                <a:solidFill>
                  <a:srgbClr val="000000"/>
                </a:solidFill>
                <a:effectLst/>
                <a:latin typeface="inherit"/>
                <a:ea typeface="Times New Roman" panose="02020603050405020304" pitchFamily="18" charset="0"/>
                <a:cs typeface="Courier New" panose="02070309020205020404" pitchFamily="49" charset="0"/>
              </a:rPr>
              <a:t>newNode</a:t>
            </a:r>
            <a:r>
              <a:rPr lang="en-US" sz="2400" dirty="0">
                <a:solidFill>
                  <a:srgbClr val="000000"/>
                </a:solidFill>
                <a:effectLst/>
                <a:latin typeface="inherit"/>
                <a:ea typeface="Times New Roman" panose="02020603050405020304" pitchFamily="18" charset="0"/>
                <a:cs typeface="Courier New" panose="02070309020205020404" pitchFamily="49"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2400" dirty="0" err="1">
                <a:solidFill>
                  <a:srgbClr val="0086B3"/>
                </a:solidFill>
                <a:effectLst/>
                <a:latin typeface="inherit"/>
                <a:ea typeface="Times New Roman" panose="02020603050405020304" pitchFamily="18" charset="0"/>
                <a:cs typeface="Courier New" panose="02070309020205020404" pitchFamily="49" charset="0"/>
              </a:rPr>
              <a:t>printf</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DD1144"/>
                </a:solidFill>
                <a:effectLst/>
                <a:latin typeface="inherit"/>
                <a:ea typeface="Times New Roman" panose="02020603050405020304" pitchFamily="18" charset="0"/>
                <a:cs typeface="Courier New" panose="02070309020205020404" pitchFamily="49" charset="0"/>
              </a:rPr>
              <a:t>"Inserted %d\n"</a:t>
            </a:r>
            <a:r>
              <a:rPr lang="en-US" sz="2400" dirty="0">
                <a:solidFill>
                  <a:srgbClr val="000000"/>
                </a:solidFill>
                <a:effectLst/>
                <a:latin typeface="inherit"/>
                <a:ea typeface="Times New Roman" panose="02020603050405020304" pitchFamily="18" charset="0"/>
                <a:cs typeface="Courier New" panose="02070309020205020404" pitchFamily="49" charset="0"/>
              </a:rPr>
              <a:t>,</a:t>
            </a:r>
            <a:r>
              <a:rPr lang="en-US" sz="2400" dirty="0" err="1">
                <a:solidFill>
                  <a:srgbClr val="000000"/>
                </a:solidFill>
                <a:effectLst/>
                <a:latin typeface="inherit"/>
                <a:ea typeface="Times New Roman" panose="02020603050405020304" pitchFamily="18" charset="0"/>
                <a:cs typeface="Courier New" panose="02070309020205020404" pitchFamily="49" charset="0"/>
              </a:rPr>
              <a:t>newNode</a:t>
            </a:r>
            <a:r>
              <a:rPr lang="en-US" sz="2400" dirty="0">
                <a:solidFill>
                  <a:srgbClr val="000000"/>
                </a:solidFill>
                <a:effectLst/>
                <a:latin typeface="inherit"/>
                <a:ea typeface="Times New Roman" panose="02020603050405020304" pitchFamily="18" charset="0"/>
                <a:cs typeface="Courier New" panose="02070309020205020404" pitchFamily="49" charset="0"/>
              </a:rPr>
              <a:t>-</a:t>
            </a:r>
            <a:r>
              <a:rPr lang="en-US" sz="2400" dirty="0">
                <a:solidFill>
                  <a:srgbClr val="777777"/>
                </a:solidFill>
                <a:effectLst/>
                <a:latin typeface="inherit"/>
                <a:ea typeface="Times New Roman" panose="02020603050405020304" pitchFamily="18" charset="0"/>
                <a:cs typeface="Courier New" panose="02070309020205020404" pitchFamily="49" charset="0"/>
              </a:rPr>
              <a:t>&gt;</a:t>
            </a:r>
            <a:r>
              <a:rPr lang="en-US" sz="2400" dirty="0">
                <a:solidFill>
                  <a:srgbClr val="000000"/>
                </a:solidFill>
                <a:effectLst/>
                <a:latin typeface="inherit"/>
                <a:ea typeface="Times New Roman" panose="02020603050405020304" pitchFamily="18" charset="0"/>
                <a:cs typeface="Courier New" panose="02070309020205020404" pitchFamily="49" charset="0"/>
              </a:rPr>
              <a:t>data</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		</a:t>
            </a:r>
            <a:r>
              <a:rPr lang="en-US" sz="2400" dirty="0">
                <a:solidFill>
                  <a:srgbClr val="777777"/>
                </a:solidFill>
                <a:effectLst/>
                <a:latin typeface="inherit"/>
                <a:ea typeface="Times New Roman" panose="02020603050405020304" pitchFamily="18" charset="0"/>
                <a:cs typeface="Courier New" panose="02070309020205020404" pitchFamily="49"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2400" b="1" dirty="0">
                <a:solidFill>
                  <a:srgbClr val="286491"/>
                </a:solidFill>
                <a:effectLst/>
                <a:latin typeface="inherit"/>
                <a:ea typeface="Times New Roman" panose="02020603050405020304" pitchFamily="18" charset="0"/>
                <a:cs typeface="Courier New" panose="02070309020205020404" pitchFamily="49" charset="0"/>
              </a:rPr>
              <a:t> </a:t>
            </a:r>
          </a:p>
          <a:p>
            <a:pPr marL="0" marR="0">
              <a:lnSpc>
                <a:spcPts val="1620"/>
              </a:lnSpc>
              <a:spcAft>
                <a:spcPts val="800"/>
              </a:spcAft>
              <a:buNone/>
            </a:pPr>
            <a:r>
              <a:rPr lang="en-US" sz="2400" b="1" dirty="0">
                <a:solidFill>
                  <a:srgbClr val="286491"/>
                </a:solidFill>
                <a:effectLst/>
                <a:latin typeface="inherit"/>
                <a:ea typeface="Times New Roman" panose="02020603050405020304" pitchFamily="18" charset="0"/>
                <a:cs typeface="Courier New" panose="02070309020205020404" pitchFamily="49" charset="0"/>
              </a:rPr>
              <a:t>void</a:t>
            </a:r>
            <a:r>
              <a:rPr lang="en-US" sz="2400" dirty="0">
                <a:solidFill>
                  <a:srgbClr val="000000"/>
                </a:solidFill>
                <a:effectLst/>
                <a:latin typeface="inherit"/>
                <a:ea typeface="Times New Roman" panose="02020603050405020304" pitchFamily="18" charset="0"/>
                <a:cs typeface="Courier New" panose="02070309020205020404" pitchFamily="49" charset="0"/>
              </a:rPr>
              <a:t> </a:t>
            </a:r>
            <a:r>
              <a:rPr lang="en-US" sz="2400" dirty="0">
                <a:solidFill>
                  <a:srgbClr val="0086B3"/>
                </a:solidFill>
                <a:effectLst/>
                <a:latin typeface="inherit"/>
                <a:ea typeface="Times New Roman" panose="02020603050405020304" pitchFamily="18" charset="0"/>
                <a:cs typeface="Courier New" panose="02070309020205020404" pitchFamily="49" charset="0"/>
              </a:rPr>
              <a:t>display</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b="1" dirty="0">
                <a:solidFill>
                  <a:srgbClr val="445588"/>
                </a:solidFill>
                <a:effectLst/>
                <a:latin typeface="inherit"/>
                <a:ea typeface="Times New Roman" panose="02020603050405020304" pitchFamily="18" charset="0"/>
                <a:cs typeface="Courier New" panose="02070309020205020404" pitchFamily="49" charset="0"/>
              </a:rPr>
              <a:t>struct</a:t>
            </a:r>
            <a:r>
              <a:rPr lang="en-US" sz="2400" dirty="0">
                <a:solidFill>
                  <a:srgbClr val="000000"/>
                </a:solidFill>
                <a:effectLst/>
                <a:latin typeface="inherit"/>
                <a:ea typeface="Times New Roman" panose="02020603050405020304" pitchFamily="18" charset="0"/>
                <a:cs typeface="Courier New" panose="02070309020205020404" pitchFamily="49" charset="0"/>
              </a:rPr>
              <a:t> Node* node</a:t>
            </a:r>
            <a:r>
              <a:rPr lang="en-US" sz="2400" dirty="0">
                <a:solidFill>
                  <a:srgbClr val="777777"/>
                </a:solidFill>
                <a:effectLst/>
                <a:latin typeface="inherit"/>
                <a:ea typeface="Times New Roman" panose="02020603050405020304" pitchFamily="18" charset="0"/>
                <a:cs typeface="Courier New" panose="02070309020205020404" pitchFamily="49"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2400" dirty="0" err="1">
                <a:solidFill>
                  <a:srgbClr val="0086B3"/>
                </a:solidFill>
                <a:effectLst/>
                <a:latin typeface="inherit"/>
                <a:ea typeface="Times New Roman" panose="02020603050405020304" pitchFamily="18" charset="0"/>
                <a:cs typeface="Courier New" panose="02070309020205020404" pitchFamily="49" charset="0"/>
              </a:rPr>
              <a:t>printf</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DD1144"/>
                </a:solidFill>
                <a:effectLst/>
                <a:latin typeface="inherit"/>
                <a:ea typeface="Times New Roman" panose="02020603050405020304" pitchFamily="18" charset="0"/>
                <a:cs typeface="Courier New" panose="02070309020205020404" pitchFamily="49" charset="0"/>
              </a:rPr>
              <a:t>"\</a:t>
            </a:r>
            <a:r>
              <a:rPr lang="en-US" sz="2400" dirty="0" err="1">
                <a:solidFill>
                  <a:srgbClr val="DD1144"/>
                </a:solidFill>
                <a:effectLst/>
                <a:latin typeface="inherit"/>
                <a:ea typeface="Times New Roman" panose="02020603050405020304" pitchFamily="18" charset="0"/>
                <a:cs typeface="Courier New" panose="02070309020205020404" pitchFamily="49" charset="0"/>
              </a:rPr>
              <a:t>nLinked</a:t>
            </a:r>
            <a:r>
              <a:rPr lang="en-US" sz="2400" dirty="0">
                <a:solidFill>
                  <a:srgbClr val="DD1144"/>
                </a:solidFill>
                <a:effectLst/>
                <a:latin typeface="inherit"/>
                <a:ea typeface="Times New Roman" panose="02020603050405020304" pitchFamily="18" charset="0"/>
                <a:cs typeface="Courier New" panose="02070309020205020404" pitchFamily="49" charset="0"/>
              </a:rPr>
              <a:t> List: "</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		</a:t>
            </a:r>
            <a:r>
              <a:rPr lang="en-US" sz="2400" dirty="0">
                <a:solidFill>
                  <a:srgbClr val="9999AA"/>
                </a:solidFill>
                <a:effectLst/>
                <a:latin typeface="inherit"/>
                <a:ea typeface="Times New Roman" panose="02020603050405020304" pitchFamily="18" charset="0"/>
                <a:cs typeface="Courier New" panose="02070309020205020404" pitchFamily="49" charset="0"/>
              </a:rPr>
              <a:t>// as linked list will end when Node is Null</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2400" b="1" dirty="0">
                <a:solidFill>
                  <a:srgbClr val="286491"/>
                </a:solidFill>
                <a:effectLst/>
                <a:latin typeface="inherit"/>
                <a:ea typeface="Times New Roman" panose="02020603050405020304" pitchFamily="18" charset="0"/>
                <a:cs typeface="Courier New" panose="02070309020205020404" pitchFamily="49" charset="0"/>
              </a:rPr>
              <a:t>while</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node!=</a:t>
            </a:r>
            <a:r>
              <a:rPr lang="en-US" sz="2400" b="1" dirty="0">
                <a:solidFill>
                  <a:srgbClr val="34068A"/>
                </a:solidFill>
                <a:effectLst/>
                <a:latin typeface="inherit"/>
                <a:ea typeface="Times New Roman" panose="02020603050405020304" pitchFamily="18" charset="0"/>
                <a:cs typeface="Courier New" panose="02070309020205020404" pitchFamily="49" charset="0"/>
              </a:rPr>
              <a:t>NULL</a:t>
            </a:r>
            <a:r>
              <a:rPr lang="en-US" sz="2400" dirty="0">
                <a:solidFill>
                  <a:srgbClr val="777777"/>
                </a:solidFill>
                <a:effectLst/>
                <a:latin typeface="inherit"/>
                <a:ea typeface="Times New Roman" panose="02020603050405020304" pitchFamily="18" charset="0"/>
                <a:cs typeface="Courier New" panose="02070309020205020404" pitchFamily="49" charset="0"/>
              </a:rPr>
              <a:t>){	</a:t>
            </a:r>
            <a:r>
              <a:rPr lang="en-US" sz="2400" dirty="0" err="1">
                <a:solidFill>
                  <a:srgbClr val="0086B3"/>
                </a:solidFill>
                <a:effectLst/>
                <a:latin typeface="inherit"/>
                <a:ea typeface="Times New Roman" panose="02020603050405020304" pitchFamily="18" charset="0"/>
                <a:cs typeface="Courier New" panose="02070309020205020404" pitchFamily="49" charset="0"/>
              </a:rPr>
              <a:t>printf</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DD1144"/>
                </a:solidFill>
                <a:effectLst/>
                <a:latin typeface="inherit"/>
                <a:ea typeface="Times New Roman" panose="02020603050405020304" pitchFamily="18" charset="0"/>
                <a:cs typeface="Courier New" panose="02070309020205020404" pitchFamily="49" charset="0"/>
              </a:rPr>
              <a:t>"%d "</a:t>
            </a:r>
            <a:r>
              <a:rPr lang="en-US" sz="2400" dirty="0">
                <a:solidFill>
                  <a:srgbClr val="000000"/>
                </a:solidFill>
                <a:effectLst/>
                <a:latin typeface="inherit"/>
                <a:ea typeface="Times New Roman" panose="02020603050405020304" pitchFamily="18" charset="0"/>
                <a:cs typeface="Courier New" panose="02070309020205020404" pitchFamily="49" charset="0"/>
              </a:rPr>
              <a:t>,node-</a:t>
            </a:r>
            <a:r>
              <a:rPr lang="en-US" sz="2400" dirty="0">
                <a:solidFill>
                  <a:srgbClr val="777777"/>
                </a:solidFill>
                <a:effectLst/>
                <a:latin typeface="inherit"/>
                <a:ea typeface="Times New Roman" panose="02020603050405020304" pitchFamily="18" charset="0"/>
                <a:cs typeface="Courier New" panose="02070309020205020404" pitchFamily="49" charset="0"/>
              </a:rPr>
              <a:t>&gt;</a:t>
            </a:r>
            <a:r>
              <a:rPr lang="en-US" sz="2400" dirty="0">
                <a:solidFill>
                  <a:srgbClr val="000000"/>
                </a:solidFill>
                <a:effectLst/>
                <a:latin typeface="inherit"/>
                <a:ea typeface="Times New Roman" panose="02020603050405020304" pitchFamily="18" charset="0"/>
                <a:cs typeface="Courier New" panose="02070309020205020404" pitchFamily="49" charset="0"/>
              </a:rPr>
              <a:t>data</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		</a:t>
            </a:r>
          </a:p>
          <a:p>
            <a:pPr marL="0" marR="0">
              <a:lnSpc>
                <a:spcPts val="1620"/>
              </a:lnSpc>
              <a:spcAft>
                <a:spcPts val="800"/>
              </a:spcAft>
              <a:buNone/>
            </a:pPr>
            <a:r>
              <a:rPr lang="en-US" sz="2400" dirty="0">
                <a:solidFill>
                  <a:srgbClr val="000000"/>
                </a:solidFill>
                <a:effectLst/>
                <a:latin typeface="inherit"/>
                <a:ea typeface="Times New Roman" panose="02020603050405020304" pitchFamily="18" charset="0"/>
                <a:cs typeface="Courier New" panose="02070309020205020404" pitchFamily="49" charset="0"/>
              </a:rPr>
              <a:t>node = node-</a:t>
            </a:r>
            <a:r>
              <a:rPr lang="en-US" sz="2400" dirty="0">
                <a:solidFill>
                  <a:srgbClr val="777777"/>
                </a:solidFill>
                <a:effectLst/>
                <a:latin typeface="inherit"/>
                <a:ea typeface="Times New Roman" panose="02020603050405020304" pitchFamily="18" charset="0"/>
                <a:cs typeface="Courier New" panose="02070309020205020404" pitchFamily="49" charset="0"/>
              </a:rPr>
              <a:t>&gt;</a:t>
            </a:r>
            <a:r>
              <a:rPr lang="en-US" sz="2400" dirty="0">
                <a:solidFill>
                  <a:srgbClr val="000000"/>
                </a:solidFill>
                <a:effectLst/>
                <a:latin typeface="inherit"/>
                <a:ea typeface="Times New Roman" panose="02020603050405020304" pitchFamily="18" charset="0"/>
                <a:cs typeface="Courier New" panose="02070309020205020404" pitchFamily="49" charset="0"/>
              </a:rPr>
              <a:t>next;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2400" dirty="0">
                <a:solidFill>
                  <a:srgbClr val="777777"/>
                </a:solidFill>
                <a:effectLst/>
                <a:latin typeface="inherit"/>
                <a:ea typeface="Times New Roman" panose="02020603050405020304" pitchFamily="18" charset="0"/>
                <a:cs typeface="Courier New" panose="02070309020205020404" pitchFamily="49" charset="0"/>
              </a:rPr>
              <a:t>}		</a:t>
            </a:r>
            <a:r>
              <a:rPr lang="en-US" sz="2400" dirty="0" err="1">
                <a:solidFill>
                  <a:srgbClr val="0086B3"/>
                </a:solidFill>
                <a:effectLst/>
                <a:latin typeface="inherit"/>
                <a:ea typeface="Times New Roman" panose="02020603050405020304" pitchFamily="18" charset="0"/>
                <a:cs typeface="Courier New" panose="02070309020205020404" pitchFamily="49" charset="0"/>
              </a:rPr>
              <a:t>printf</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DD1144"/>
                </a:solidFill>
                <a:effectLst/>
                <a:latin typeface="inherit"/>
                <a:ea typeface="Times New Roman" panose="02020603050405020304" pitchFamily="18" charset="0"/>
                <a:cs typeface="Courier New" panose="02070309020205020404" pitchFamily="49" charset="0"/>
              </a:rPr>
              <a:t>"\n"</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	</a:t>
            </a:r>
            <a:r>
              <a:rPr lang="en-US" sz="2400" dirty="0">
                <a:solidFill>
                  <a:srgbClr val="777777"/>
                </a:solidFill>
                <a:effectLst/>
                <a:latin typeface="inherit"/>
                <a:ea typeface="Times New Roman" panose="02020603050405020304" pitchFamily="18" charset="0"/>
                <a:cs typeface="Courier New" panose="02070309020205020404" pitchFamily="49"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3600" b="1" dirty="0">
                <a:solidFill>
                  <a:srgbClr val="286491"/>
                </a:solidFill>
                <a:effectLst/>
                <a:latin typeface="inherit"/>
                <a:ea typeface="Times New Roman" panose="02020603050405020304" pitchFamily="18" charset="0"/>
                <a:cs typeface="Courier New" panose="02070309020205020404" pitchFamily="49"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3200" b="1" dirty="0">
                <a:solidFill>
                  <a:srgbClr val="286491"/>
                </a:solidFill>
                <a:effectLst/>
                <a:latin typeface="inherit"/>
                <a:ea typeface="Times New Roman" panose="02020603050405020304" pitchFamily="18" charset="0"/>
                <a:cs typeface="Courier New" panose="02070309020205020404" pitchFamily="49" charset="0"/>
              </a:rPr>
              <a:t>int</a:t>
            </a:r>
            <a:r>
              <a:rPr lang="en-US" sz="3200" dirty="0">
                <a:solidFill>
                  <a:srgbClr val="000000"/>
                </a:solidFill>
                <a:effectLst/>
                <a:latin typeface="inherit"/>
                <a:ea typeface="Times New Roman" panose="02020603050405020304" pitchFamily="18" charset="0"/>
                <a:cs typeface="Courier New" panose="02070309020205020404" pitchFamily="49" charset="0"/>
              </a:rPr>
              <a:t> </a:t>
            </a:r>
            <a:r>
              <a:rPr lang="en-US" sz="3200" dirty="0">
                <a:solidFill>
                  <a:srgbClr val="0086B3"/>
                </a:solidFill>
                <a:effectLst/>
                <a:latin typeface="inherit"/>
                <a:ea typeface="Times New Roman" panose="02020603050405020304" pitchFamily="18" charset="0"/>
                <a:cs typeface="Courier New" panose="02070309020205020404" pitchFamily="49" charset="0"/>
              </a:rPr>
              <a:t>main</a:t>
            </a:r>
            <a:r>
              <a:rPr lang="en-US" sz="3200" dirty="0">
                <a:solidFill>
                  <a:srgbClr val="777777"/>
                </a:solidFill>
                <a:effectLst/>
                <a:latin typeface="inherit"/>
                <a:ea typeface="Times New Roman" panose="02020603050405020304" pitchFamily="18" charset="0"/>
                <a:cs typeface="Courier New" panose="02070309020205020404" pitchFamily="49"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2400" dirty="0">
                <a:solidFill>
                  <a:srgbClr val="777777"/>
                </a:solidFill>
                <a:effectLst/>
                <a:latin typeface="inherit"/>
                <a:ea typeface="Times New Roman" panose="02020603050405020304" pitchFamily="18" charset="0"/>
                <a:cs typeface="Courier New" panose="02070309020205020404" pitchFamily="49" charset="0"/>
              </a:rPr>
              <a:t>{	</a:t>
            </a:r>
            <a:r>
              <a:rPr lang="en-US" sz="2400" b="1" dirty="0">
                <a:solidFill>
                  <a:srgbClr val="445588"/>
                </a:solidFill>
                <a:effectLst/>
                <a:latin typeface="inherit"/>
                <a:ea typeface="Times New Roman" panose="02020603050405020304" pitchFamily="18" charset="0"/>
                <a:cs typeface="Courier New" panose="02070309020205020404" pitchFamily="49" charset="0"/>
              </a:rPr>
              <a:t>struct</a:t>
            </a:r>
            <a:r>
              <a:rPr lang="en-US" sz="2400" dirty="0">
                <a:solidFill>
                  <a:srgbClr val="000000"/>
                </a:solidFill>
                <a:effectLst/>
                <a:latin typeface="inherit"/>
                <a:ea typeface="Times New Roman" panose="02020603050405020304" pitchFamily="18" charset="0"/>
                <a:cs typeface="Courier New" panose="02070309020205020404" pitchFamily="49" charset="0"/>
              </a:rPr>
              <a:t> Node* head = </a:t>
            </a:r>
            <a:r>
              <a:rPr lang="en-US" sz="2400" b="1" dirty="0">
                <a:solidFill>
                  <a:srgbClr val="34068A"/>
                </a:solidFill>
                <a:effectLst/>
                <a:latin typeface="inherit"/>
                <a:ea typeface="Times New Roman" panose="02020603050405020304" pitchFamily="18" charset="0"/>
                <a:cs typeface="Courier New" panose="02070309020205020404" pitchFamily="49" charset="0"/>
              </a:rPr>
              <a:t>NULL</a:t>
            </a:r>
            <a:r>
              <a:rPr lang="en-US" sz="2400" dirty="0">
                <a:solidFill>
                  <a:srgbClr val="000000"/>
                </a:solidFill>
                <a:effectLst/>
                <a:latin typeface="inherit"/>
                <a:ea typeface="Times New Roman" panose="02020603050405020304" pitchFamily="18" charset="0"/>
                <a:cs typeface="Courier New" panose="02070309020205020404" pitchFamily="49"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2400" dirty="0" err="1">
                <a:solidFill>
                  <a:srgbClr val="0086B3"/>
                </a:solidFill>
                <a:effectLst/>
                <a:latin typeface="inherit"/>
                <a:ea typeface="Times New Roman" panose="02020603050405020304" pitchFamily="18" charset="0"/>
                <a:cs typeface="Courier New" panose="02070309020205020404" pitchFamily="49" charset="0"/>
              </a:rPr>
              <a:t>insertStart</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&amp;head,100</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	</a:t>
            </a:r>
            <a:r>
              <a:rPr lang="en-US" sz="2400" dirty="0" err="1">
                <a:solidFill>
                  <a:srgbClr val="0086B3"/>
                </a:solidFill>
                <a:effectLst/>
                <a:latin typeface="inherit"/>
                <a:ea typeface="Times New Roman" panose="02020603050405020304" pitchFamily="18" charset="0"/>
                <a:cs typeface="Courier New" panose="02070309020205020404" pitchFamily="49" charset="0"/>
              </a:rPr>
              <a:t>insertStart</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&amp;head,80</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	</a:t>
            </a:r>
            <a:r>
              <a:rPr lang="en-US" sz="2400" dirty="0" err="1">
                <a:solidFill>
                  <a:srgbClr val="0086B3"/>
                </a:solidFill>
                <a:effectLst/>
                <a:latin typeface="inherit"/>
                <a:ea typeface="Times New Roman" panose="02020603050405020304" pitchFamily="18" charset="0"/>
                <a:cs typeface="Courier New" panose="02070309020205020404" pitchFamily="49" charset="0"/>
              </a:rPr>
              <a:t>insertStart</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&amp;head,60</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	</a:t>
            </a:r>
            <a:r>
              <a:rPr lang="en-US" sz="2400" dirty="0" err="1">
                <a:solidFill>
                  <a:srgbClr val="0086B3"/>
                </a:solidFill>
                <a:effectLst/>
                <a:latin typeface="inherit"/>
                <a:ea typeface="Times New Roman" panose="02020603050405020304" pitchFamily="18" charset="0"/>
                <a:cs typeface="Courier New" panose="02070309020205020404" pitchFamily="49" charset="0"/>
              </a:rPr>
              <a:t>insertStart</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&amp;head,40</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2400" dirty="0" err="1">
                <a:solidFill>
                  <a:srgbClr val="0086B3"/>
                </a:solidFill>
                <a:effectLst/>
                <a:latin typeface="inherit"/>
                <a:ea typeface="Times New Roman" panose="02020603050405020304" pitchFamily="18" charset="0"/>
                <a:cs typeface="Courier New" panose="02070309020205020404" pitchFamily="49" charset="0"/>
              </a:rPr>
              <a:t>insertStart</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&amp;head,20</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	</a:t>
            </a:r>
            <a:r>
              <a:rPr lang="en-US" sz="2400" dirty="0">
                <a:solidFill>
                  <a:srgbClr val="0086B3"/>
                </a:solidFill>
                <a:effectLst/>
                <a:latin typeface="inherit"/>
                <a:ea typeface="Times New Roman" panose="02020603050405020304" pitchFamily="18" charset="0"/>
                <a:cs typeface="Courier New" panose="02070309020205020404" pitchFamily="49" charset="0"/>
              </a:rPr>
              <a:t>display</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head</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		</a:t>
            </a:r>
            <a:r>
              <a:rPr lang="en-US" sz="2400" dirty="0" err="1">
                <a:solidFill>
                  <a:srgbClr val="0086B3"/>
                </a:solidFill>
                <a:effectLst/>
                <a:latin typeface="inherit"/>
                <a:ea typeface="Times New Roman" panose="02020603050405020304" pitchFamily="18" charset="0"/>
                <a:cs typeface="Courier New" panose="02070309020205020404" pitchFamily="49" charset="0"/>
              </a:rPr>
              <a:t>deleteStart</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&amp;head</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		</a:t>
            </a:r>
            <a:r>
              <a:rPr lang="en-US" sz="2400" dirty="0" err="1">
                <a:solidFill>
                  <a:srgbClr val="0086B3"/>
                </a:solidFill>
                <a:effectLst/>
                <a:latin typeface="inherit"/>
                <a:ea typeface="Times New Roman" panose="02020603050405020304" pitchFamily="18" charset="0"/>
                <a:cs typeface="Courier New" panose="02070309020205020404" pitchFamily="49" charset="0"/>
              </a:rPr>
              <a:t>deleteStart</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&amp;head</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20"/>
              </a:lnSpc>
              <a:spcAft>
                <a:spcPts val="800"/>
              </a:spcAft>
              <a:buNone/>
            </a:pPr>
            <a:r>
              <a:rPr lang="en-US" sz="2400" dirty="0">
                <a:solidFill>
                  <a:srgbClr val="0086B3"/>
                </a:solidFill>
                <a:effectLst/>
                <a:latin typeface="inherit"/>
                <a:ea typeface="Times New Roman" panose="02020603050405020304" pitchFamily="18" charset="0"/>
                <a:cs typeface="Courier New" panose="02070309020205020404" pitchFamily="49" charset="0"/>
              </a:rPr>
              <a:t>display</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head</a:t>
            </a:r>
            <a:r>
              <a:rPr lang="en-US" sz="2400" dirty="0">
                <a:solidFill>
                  <a:srgbClr val="777777"/>
                </a:solidFill>
                <a:effectLst/>
                <a:latin typeface="inherit"/>
                <a:ea typeface="Times New Roman" panose="02020603050405020304" pitchFamily="18" charset="0"/>
                <a:cs typeface="Courier New" panose="02070309020205020404" pitchFamily="49" charset="0"/>
              </a:rPr>
              <a:t>)</a:t>
            </a:r>
            <a:r>
              <a:rPr lang="en-US" sz="2400" dirty="0">
                <a:solidFill>
                  <a:srgbClr val="000000"/>
                </a:solidFill>
                <a:effectLst/>
                <a:latin typeface="inherit"/>
                <a:ea typeface="Times New Roman" panose="02020603050405020304" pitchFamily="18" charset="0"/>
                <a:cs typeface="Courier New" panose="02070309020205020404" pitchFamily="49" charset="0"/>
              </a:rPr>
              <a:t>;		</a:t>
            </a:r>
            <a:r>
              <a:rPr lang="en-US" sz="2400" b="1" dirty="0">
                <a:solidFill>
                  <a:srgbClr val="286491"/>
                </a:solidFill>
                <a:effectLst/>
                <a:latin typeface="inherit"/>
                <a:ea typeface="Times New Roman" panose="02020603050405020304" pitchFamily="18" charset="0"/>
                <a:cs typeface="Courier New" panose="02070309020205020404" pitchFamily="49" charset="0"/>
              </a:rPr>
              <a:t>return</a:t>
            </a:r>
            <a:r>
              <a:rPr lang="en-US" sz="2400" dirty="0">
                <a:solidFill>
                  <a:srgbClr val="000000"/>
                </a:solidFill>
                <a:effectLst/>
                <a:latin typeface="inherit"/>
                <a:ea typeface="Times New Roman" panose="02020603050405020304" pitchFamily="18" charset="0"/>
                <a:cs typeface="Courier New" panose="02070309020205020404" pitchFamily="49" charset="0"/>
              </a:rPr>
              <a:t> 0; 	</a:t>
            </a:r>
            <a:r>
              <a:rPr lang="en-US" sz="2400" dirty="0">
                <a:solidFill>
                  <a:srgbClr val="777777"/>
                </a:solidFill>
                <a:effectLst/>
                <a:latin typeface="inherit"/>
                <a:ea typeface="Times New Roman" panose="02020603050405020304" pitchFamily="18" charset="0"/>
                <a:cs typeface="Courier New" panose="02070309020205020404" pitchFamily="49"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2683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3A875-32B0-9252-FA24-EFD1D9DD3B5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8FC492E-2904-1342-A715-C32164242153}"/>
              </a:ext>
            </a:extLst>
          </p:cNvPr>
          <p:cNvSpPr txBox="1"/>
          <p:nvPr/>
        </p:nvSpPr>
        <p:spPr>
          <a:xfrm>
            <a:off x="0" y="99787"/>
            <a:ext cx="10219038" cy="6641946"/>
          </a:xfrm>
          <a:prstGeom prst="rect">
            <a:avLst/>
          </a:prstGeom>
          <a:noFill/>
        </p:spPr>
        <p:txBody>
          <a:bodyPr wrap="square">
            <a:spAutoFit/>
          </a:bodyPr>
          <a:lstStyle/>
          <a:p>
            <a:pPr marL="0" marR="0">
              <a:lnSpc>
                <a:spcPct val="107000"/>
              </a:lnSpc>
              <a:spcAft>
                <a:spcPts val="1500"/>
              </a:spcAft>
              <a:buNone/>
            </a:pPr>
            <a:r>
              <a:rPr lang="en-US" sz="3200" b="1" u="sng" dirty="0">
                <a:solidFill>
                  <a:srgbClr val="282828"/>
                </a:solidFill>
                <a:effectLst/>
                <a:latin typeface="Arial" panose="020B0604020202020204" pitchFamily="34" charset="0"/>
                <a:ea typeface="Times New Roman" panose="02020603050405020304" pitchFamily="18" charset="0"/>
                <a:cs typeface="Times New Roman" panose="02020603050405020304" pitchFamily="18" charset="0"/>
              </a:rPr>
              <a:t>Output</a:t>
            </a:r>
            <a:endParaRPr lang="en-US" sz="24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192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b="1" dirty="0">
                <a:solidFill>
                  <a:srgbClr val="282828"/>
                </a:solidFill>
                <a:effectLst/>
                <a:latin typeface="Consolas" panose="020B0609020204030204" pitchFamily="49" charset="0"/>
                <a:ea typeface="Times New Roman" panose="02020603050405020304" pitchFamily="18" charset="0"/>
                <a:cs typeface="Courier New" panose="02070309020205020404" pitchFamily="49" charset="0"/>
              </a:rPr>
              <a:t>Inserted 100</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192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b="1" dirty="0">
                <a:solidFill>
                  <a:srgbClr val="282828"/>
                </a:solidFill>
                <a:effectLst/>
                <a:latin typeface="Consolas" panose="020B0609020204030204" pitchFamily="49" charset="0"/>
                <a:ea typeface="Times New Roman" panose="02020603050405020304" pitchFamily="18" charset="0"/>
                <a:cs typeface="Courier New" panose="02070309020205020404" pitchFamily="49" charset="0"/>
              </a:rPr>
              <a:t>Inserted 80</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192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b="1" dirty="0">
                <a:solidFill>
                  <a:srgbClr val="282828"/>
                </a:solidFill>
                <a:effectLst/>
                <a:latin typeface="Consolas" panose="020B0609020204030204" pitchFamily="49" charset="0"/>
                <a:ea typeface="Times New Roman" panose="02020603050405020304" pitchFamily="18" charset="0"/>
                <a:cs typeface="Courier New" panose="02070309020205020404" pitchFamily="49" charset="0"/>
              </a:rPr>
              <a:t>Inserted 60</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192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b="1" dirty="0">
                <a:solidFill>
                  <a:srgbClr val="282828"/>
                </a:solidFill>
                <a:effectLst/>
                <a:latin typeface="Consolas" panose="020B0609020204030204" pitchFamily="49" charset="0"/>
                <a:ea typeface="Times New Roman" panose="02020603050405020304" pitchFamily="18" charset="0"/>
                <a:cs typeface="Courier New" panose="02070309020205020404" pitchFamily="49" charset="0"/>
              </a:rPr>
              <a:t>Inserted 40</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192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b="1" dirty="0">
                <a:solidFill>
                  <a:srgbClr val="282828"/>
                </a:solidFill>
                <a:effectLst/>
                <a:latin typeface="Consolas" panose="020B0609020204030204" pitchFamily="49" charset="0"/>
                <a:ea typeface="Times New Roman" panose="02020603050405020304" pitchFamily="18" charset="0"/>
                <a:cs typeface="Courier New" panose="02070309020205020404" pitchFamily="49" charset="0"/>
              </a:rPr>
              <a:t>Inserted 20</a:t>
            </a:r>
            <a:endParaRPr lang="en-US" sz="3200" b="1" dirty="0">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192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US" sz="600" b="1" u="sng" dirty="0">
              <a:solidFill>
                <a:srgbClr val="282828"/>
              </a:solidFill>
              <a:effectLst/>
              <a:latin typeface="Consolas" panose="020B0609020204030204" pitchFamily="49" charset="0"/>
              <a:ea typeface="Times New Roman" panose="02020603050405020304" pitchFamily="18" charset="0"/>
              <a:cs typeface="Courier New" panose="02070309020205020404" pitchFamily="49" charset="0"/>
            </a:endParaRPr>
          </a:p>
          <a:p>
            <a:pPr marL="0" marR="0">
              <a:lnSpc>
                <a:spcPct val="107000"/>
              </a:lnSpc>
              <a:spcAft>
                <a:spcPts val="192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b="1" u="sng" dirty="0">
                <a:solidFill>
                  <a:srgbClr val="282828"/>
                </a:solidFill>
                <a:effectLst/>
                <a:latin typeface="Consolas" panose="020B0609020204030204" pitchFamily="49" charset="0"/>
                <a:ea typeface="Times New Roman" panose="02020603050405020304" pitchFamily="18" charset="0"/>
                <a:cs typeface="Courier New" panose="02070309020205020404" pitchFamily="49" charset="0"/>
              </a:rPr>
              <a:t>Linked List: 20 40 60 80 100 </a:t>
            </a:r>
            <a:endParaRPr lang="en-US" sz="3200" b="1"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192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b="1" dirty="0">
                <a:solidFill>
                  <a:srgbClr val="282828"/>
                </a:solidFill>
                <a:effectLst/>
                <a:latin typeface="Consolas" panose="020B0609020204030204" pitchFamily="49" charset="0"/>
                <a:ea typeface="Times New Roman" panose="02020603050405020304" pitchFamily="18" charset="0"/>
                <a:cs typeface="Courier New" panose="02070309020205020404" pitchFamily="49" charset="0"/>
              </a:rPr>
              <a:t>Deleted: 20</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Aft>
                <a:spcPts val="192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b="1" dirty="0">
                <a:solidFill>
                  <a:srgbClr val="282828"/>
                </a:solidFill>
                <a:effectLst/>
                <a:latin typeface="Consolas" panose="020B0609020204030204" pitchFamily="49" charset="0"/>
                <a:ea typeface="Times New Roman" panose="02020603050405020304" pitchFamily="18" charset="0"/>
                <a:cs typeface="Courier New" panose="02070309020205020404" pitchFamily="49" charset="0"/>
              </a:rPr>
              <a:t>Deleted: 40</a:t>
            </a:r>
            <a:endParaRPr lang="en-US" sz="3200" b="1" dirty="0">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Aft>
                <a:spcPts val="192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400" b="1" u="sng" dirty="0">
                <a:solidFill>
                  <a:srgbClr val="282828"/>
                </a:solidFill>
                <a:effectLst/>
                <a:latin typeface="Consolas" panose="020B0609020204030204" pitchFamily="49" charset="0"/>
                <a:ea typeface="Times New Roman" panose="02020603050405020304" pitchFamily="18" charset="0"/>
                <a:cs typeface="Courier New" panose="02070309020205020404" pitchFamily="49" charset="0"/>
              </a:rPr>
              <a:t>Linked List: 60 80 100 </a:t>
            </a:r>
            <a:endParaRPr lang="en-US" sz="3200" b="1" u="sng"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66523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A43AC-3DBC-778F-D99E-BA2DBC50DDCA}"/>
            </a:ext>
          </a:extLst>
        </p:cNvPr>
        <p:cNvGrpSpPr/>
        <p:nvPr/>
      </p:nvGrpSpPr>
      <p:grpSpPr>
        <a:xfrm>
          <a:off x="0" y="0"/>
          <a:ext cx="0" cy="0"/>
          <a:chOff x="0" y="0"/>
          <a:chExt cx="0" cy="0"/>
        </a:xfrm>
      </p:grpSpPr>
    </p:spTree>
    <p:extLst>
      <p:ext uri="{BB962C8B-B14F-4D97-AF65-F5344CB8AC3E}">
        <p14:creationId xmlns:p14="http://schemas.microsoft.com/office/powerpoint/2010/main" val="541000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04436"/>
          </a:xfrm>
          <a:prstGeom prst="rect">
            <a:avLst/>
          </a:prstGeom>
        </p:spPr>
      </p:pic>
    </p:spTree>
    <p:extLst>
      <p:ext uri="{BB962C8B-B14F-4D97-AF65-F5344CB8AC3E}">
        <p14:creationId xmlns:p14="http://schemas.microsoft.com/office/powerpoint/2010/main" val="3867142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613"/>
          </a:xfrm>
          <a:prstGeom prst="rect">
            <a:avLst/>
          </a:prstGeom>
        </p:spPr>
      </p:pic>
    </p:spTree>
    <p:extLst>
      <p:ext uri="{BB962C8B-B14F-4D97-AF65-F5344CB8AC3E}">
        <p14:creationId xmlns:p14="http://schemas.microsoft.com/office/powerpoint/2010/main" val="28189197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249085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422" y="0"/>
            <a:ext cx="12116577" cy="6858000"/>
          </a:xfrm>
          <a:prstGeom prst="rect">
            <a:avLst/>
          </a:prstGeom>
        </p:spPr>
      </p:pic>
    </p:spTree>
    <p:extLst>
      <p:ext uri="{BB962C8B-B14F-4D97-AF65-F5344CB8AC3E}">
        <p14:creationId xmlns:p14="http://schemas.microsoft.com/office/powerpoint/2010/main" val="26747976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980" y="0"/>
            <a:ext cx="12167636" cy="6858000"/>
          </a:xfrm>
          <a:prstGeom prst="rect">
            <a:avLst/>
          </a:prstGeom>
        </p:spPr>
      </p:pic>
    </p:spTree>
    <p:extLst>
      <p:ext uri="{BB962C8B-B14F-4D97-AF65-F5344CB8AC3E}">
        <p14:creationId xmlns:p14="http://schemas.microsoft.com/office/powerpoint/2010/main" val="2670001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121022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12192001" cy="6831460"/>
          </a:xfrm>
          <a:prstGeom prst="rect">
            <a:avLst/>
          </a:prstGeom>
        </p:spPr>
      </p:pic>
    </p:spTree>
    <p:extLst>
      <p:ext uri="{BB962C8B-B14F-4D97-AF65-F5344CB8AC3E}">
        <p14:creationId xmlns:p14="http://schemas.microsoft.com/office/powerpoint/2010/main" val="3415091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1924522" cy="3387012"/>
          </a:xfrm>
          <a:prstGeom prst="rect">
            <a:avLst/>
          </a:prstGeom>
        </p:spPr>
      </p:pic>
      <p:pic>
        <p:nvPicPr>
          <p:cNvPr id="3" name="Picture 2"/>
          <p:cNvPicPr>
            <a:picLocks noChangeAspect="1"/>
          </p:cNvPicPr>
          <p:nvPr/>
        </p:nvPicPr>
        <p:blipFill>
          <a:blip r:embed="rId3"/>
          <a:stretch>
            <a:fillRect/>
          </a:stretch>
        </p:blipFill>
        <p:spPr>
          <a:xfrm>
            <a:off x="-1" y="3457575"/>
            <a:ext cx="12120465" cy="3400425"/>
          </a:xfrm>
          <a:prstGeom prst="rect">
            <a:avLst/>
          </a:prstGeom>
        </p:spPr>
      </p:pic>
    </p:spTree>
    <p:extLst>
      <p:ext uri="{BB962C8B-B14F-4D97-AF65-F5344CB8AC3E}">
        <p14:creationId xmlns:p14="http://schemas.microsoft.com/office/powerpoint/2010/main" val="40347997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726367"/>
          </a:xfrm>
          <a:prstGeom prst="rect">
            <a:avLst/>
          </a:prstGeom>
        </p:spPr>
      </p:pic>
    </p:spTree>
    <p:extLst>
      <p:ext uri="{BB962C8B-B14F-4D97-AF65-F5344CB8AC3E}">
        <p14:creationId xmlns:p14="http://schemas.microsoft.com/office/powerpoint/2010/main" val="27176520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772390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03657"/>
          </a:xfrm>
          <a:prstGeom prst="rect">
            <a:avLst/>
          </a:prstGeom>
        </p:spPr>
      </p:pic>
    </p:spTree>
    <p:extLst>
      <p:ext uri="{BB962C8B-B14F-4D97-AF65-F5344CB8AC3E}">
        <p14:creationId xmlns:p14="http://schemas.microsoft.com/office/powerpoint/2010/main" val="22954622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322715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1544"/>
            <a:ext cx="12192000" cy="6776455"/>
          </a:xfrm>
          <a:prstGeom prst="rect">
            <a:avLst/>
          </a:prstGeom>
        </p:spPr>
      </p:pic>
    </p:spTree>
    <p:extLst>
      <p:ext uri="{BB962C8B-B14F-4D97-AF65-F5344CB8AC3E}">
        <p14:creationId xmlns:p14="http://schemas.microsoft.com/office/powerpoint/2010/main" val="10453562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739396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344400" cy="6814584"/>
          </a:xfrm>
          <a:prstGeom prst="rect">
            <a:avLst/>
          </a:prstGeom>
        </p:spPr>
      </p:pic>
    </p:spTree>
    <p:extLst>
      <p:ext uri="{BB962C8B-B14F-4D97-AF65-F5344CB8AC3E}">
        <p14:creationId xmlns:p14="http://schemas.microsoft.com/office/powerpoint/2010/main" val="9331066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988" y="0"/>
            <a:ext cx="12105012" cy="6807560"/>
          </a:xfrm>
          <a:prstGeom prst="rect">
            <a:avLst/>
          </a:prstGeom>
        </p:spPr>
      </p:pic>
    </p:spTree>
    <p:extLst>
      <p:ext uri="{BB962C8B-B14F-4D97-AF65-F5344CB8AC3E}">
        <p14:creationId xmlns:p14="http://schemas.microsoft.com/office/powerpoint/2010/main" val="23454710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23850"/>
          </a:xfrm>
          <a:prstGeom prst="rect">
            <a:avLst/>
          </a:prstGeom>
        </p:spPr>
      </p:pic>
    </p:spTree>
    <p:extLst>
      <p:ext uri="{BB962C8B-B14F-4D97-AF65-F5344CB8AC3E}">
        <p14:creationId xmlns:p14="http://schemas.microsoft.com/office/powerpoint/2010/main" val="5301230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504" y="0"/>
            <a:ext cx="12278504" cy="6858000"/>
          </a:xfrm>
          <a:prstGeom prst="rect">
            <a:avLst/>
          </a:prstGeom>
        </p:spPr>
      </p:pic>
    </p:spTree>
    <p:extLst>
      <p:ext uri="{BB962C8B-B14F-4D97-AF65-F5344CB8AC3E}">
        <p14:creationId xmlns:p14="http://schemas.microsoft.com/office/powerpoint/2010/main" val="195708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680799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66911"/>
          </a:xfrm>
          <a:prstGeom prst="rect">
            <a:avLst/>
          </a:prstGeom>
        </p:spPr>
      </p:pic>
    </p:spTree>
    <p:extLst>
      <p:ext uri="{BB962C8B-B14F-4D97-AF65-F5344CB8AC3E}">
        <p14:creationId xmlns:p14="http://schemas.microsoft.com/office/powerpoint/2010/main" val="39624325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889161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616" y="0"/>
            <a:ext cx="12116383" cy="6858000"/>
          </a:xfrm>
          <a:prstGeom prst="rect">
            <a:avLst/>
          </a:prstGeom>
        </p:spPr>
      </p:pic>
    </p:spTree>
    <p:extLst>
      <p:ext uri="{BB962C8B-B14F-4D97-AF65-F5344CB8AC3E}">
        <p14:creationId xmlns:p14="http://schemas.microsoft.com/office/powerpoint/2010/main" val="7755227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12192001" cy="6858001"/>
          </a:xfrm>
          <a:prstGeom prst="rect">
            <a:avLst/>
          </a:prstGeom>
        </p:spPr>
      </p:pic>
    </p:spTree>
    <p:extLst>
      <p:ext uri="{BB962C8B-B14F-4D97-AF65-F5344CB8AC3E}">
        <p14:creationId xmlns:p14="http://schemas.microsoft.com/office/powerpoint/2010/main" val="1331488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148455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694691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127365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597801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58001"/>
          </a:xfrm>
          <a:prstGeom prst="rect">
            <a:avLst/>
          </a:prstGeom>
        </p:spPr>
      </p:pic>
    </p:spTree>
    <p:extLst>
      <p:ext uri="{BB962C8B-B14F-4D97-AF65-F5344CB8AC3E}">
        <p14:creationId xmlns:p14="http://schemas.microsoft.com/office/powerpoint/2010/main" val="16807472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854223"/>
          </a:xfrm>
          <a:prstGeom prst="rect">
            <a:avLst/>
          </a:prstGeom>
        </p:spPr>
      </p:pic>
    </p:spTree>
    <p:extLst>
      <p:ext uri="{BB962C8B-B14F-4D97-AF65-F5344CB8AC3E}">
        <p14:creationId xmlns:p14="http://schemas.microsoft.com/office/powerpoint/2010/main" val="1649072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173724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240200" cy="6858000"/>
          </a:xfrm>
          <a:prstGeom prst="rect">
            <a:avLst/>
          </a:prstGeom>
        </p:spPr>
      </p:pic>
    </p:spTree>
    <p:extLst>
      <p:ext uri="{BB962C8B-B14F-4D97-AF65-F5344CB8AC3E}">
        <p14:creationId xmlns:p14="http://schemas.microsoft.com/office/powerpoint/2010/main" val="4753253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094915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
            <a:ext cx="12192001" cy="6858001"/>
          </a:xfrm>
          <a:prstGeom prst="rect">
            <a:avLst/>
          </a:prstGeom>
        </p:spPr>
      </p:pic>
    </p:spTree>
    <p:extLst>
      <p:ext uri="{BB962C8B-B14F-4D97-AF65-F5344CB8AC3E}">
        <p14:creationId xmlns:p14="http://schemas.microsoft.com/office/powerpoint/2010/main" val="14871262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986197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7121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31362"/>
          </a:xfrm>
          <a:prstGeom prst="rect">
            <a:avLst/>
          </a:prstGeom>
        </p:spPr>
      </p:pic>
    </p:spTree>
    <p:extLst>
      <p:ext uri="{BB962C8B-B14F-4D97-AF65-F5344CB8AC3E}">
        <p14:creationId xmlns:p14="http://schemas.microsoft.com/office/powerpoint/2010/main" val="5059484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444650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382281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63782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1" cy="6855030"/>
          </a:xfrm>
          <a:prstGeom prst="rect">
            <a:avLst/>
          </a:prstGeom>
        </p:spPr>
      </p:pic>
    </p:spTree>
    <p:extLst>
      <p:ext uri="{BB962C8B-B14F-4D97-AF65-F5344CB8AC3E}">
        <p14:creationId xmlns:p14="http://schemas.microsoft.com/office/powerpoint/2010/main" val="1886897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3377682"/>
          </a:xfrm>
          <a:prstGeom prst="rect">
            <a:avLst/>
          </a:prstGeom>
        </p:spPr>
      </p:pic>
      <p:pic>
        <p:nvPicPr>
          <p:cNvPr id="3" name="Picture 2"/>
          <p:cNvPicPr>
            <a:picLocks noChangeAspect="1"/>
          </p:cNvPicPr>
          <p:nvPr/>
        </p:nvPicPr>
        <p:blipFill>
          <a:blip r:embed="rId3"/>
          <a:stretch>
            <a:fillRect/>
          </a:stretch>
        </p:blipFill>
        <p:spPr>
          <a:xfrm>
            <a:off x="0" y="3517641"/>
            <a:ext cx="11952514" cy="3340359"/>
          </a:xfrm>
          <a:prstGeom prst="rect">
            <a:avLst/>
          </a:prstGeom>
        </p:spPr>
      </p:pic>
    </p:spTree>
    <p:extLst>
      <p:ext uri="{BB962C8B-B14F-4D97-AF65-F5344CB8AC3E}">
        <p14:creationId xmlns:p14="http://schemas.microsoft.com/office/powerpoint/2010/main" val="25651120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649903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10135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0203518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2814342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20757" cy="6858000"/>
          </a:xfrm>
          <a:prstGeom prst="rect">
            <a:avLst/>
          </a:prstGeom>
        </p:spPr>
      </p:pic>
    </p:spTree>
    <p:extLst>
      <p:ext uri="{BB962C8B-B14F-4D97-AF65-F5344CB8AC3E}">
        <p14:creationId xmlns:p14="http://schemas.microsoft.com/office/powerpoint/2010/main" val="15554949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534892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45932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542068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736666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021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1178073" cy="2472612"/>
          </a:xfrm>
          <a:prstGeom prst="rect">
            <a:avLst/>
          </a:prstGeom>
        </p:spPr>
      </p:pic>
      <p:pic>
        <p:nvPicPr>
          <p:cNvPr id="3" name="Picture 2"/>
          <p:cNvPicPr>
            <a:picLocks noChangeAspect="1"/>
          </p:cNvPicPr>
          <p:nvPr/>
        </p:nvPicPr>
        <p:blipFill>
          <a:blip r:embed="rId3"/>
          <a:stretch>
            <a:fillRect/>
          </a:stretch>
        </p:blipFill>
        <p:spPr>
          <a:xfrm>
            <a:off x="0" y="2621902"/>
            <a:ext cx="12192000" cy="4232210"/>
          </a:xfrm>
          <a:prstGeom prst="rect">
            <a:avLst/>
          </a:prstGeom>
        </p:spPr>
      </p:pic>
    </p:spTree>
    <p:extLst>
      <p:ext uri="{BB962C8B-B14F-4D97-AF65-F5344CB8AC3E}">
        <p14:creationId xmlns:p14="http://schemas.microsoft.com/office/powerpoint/2010/main" val="6511464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283" y="0"/>
            <a:ext cx="12192000" cy="3554306"/>
          </a:xfrm>
          <a:prstGeom prst="rect">
            <a:avLst/>
          </a:prstGeom>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200" b="1" u="sng" dirty="0">
                <a:cs typeface="Calibri" panose="020F0502020204030204" pitchFamily="34" charset="0"/>
              </a:rPr>
              <a:t>What is linear search in Python?</a:t>
            </a:r>
            <a:endParaRPr lang="en-US" altLang="en-US" sz="3200" dirty="0">
              <a:cs typeface="Calibri" panose="020F0502020204030204" pitchFamily="34" charset="0"/>
            </a:endParaRPr>
          </a:p>
          <a:p>
            <a:pPr algn="just">
              <a:lnSpc>
                <a:spcPct val="110000"/>
              </a:lnSpc>
              <a:spcBef>
                <a:spcPts val="580"/>
              </a:spcBef>
            </a:pPr>
            <a:r>
              <a:rPr lang="en-US" altLang="en-US" sz="2400" dirty="0">
                <a:cs typeface="Calibri" panose="020F0502020204030204" pitchFamily="34" charset="0"/>
              </a:rPr>
              <a:t>Linear</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search</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most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basic</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type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of</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search</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that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performed.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also</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called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sequential</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search.</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this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search,</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we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check</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each</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element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given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list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one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by</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one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until</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match</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found.</a:t>
            </a:r>
          </a:p>
          <a:p>
            <a:pPr algn="just">
              <a:lnSpc>
                <a:spcPct val="110000"/>
              </a:lnSpc>
              <a:spcBef>
                <a:spcPts val="537"/>
              </a:spcBef>
            </a:pPr>
            <a:r>
              <a:rPr lang="en-US" altLang="en-US" sz="2400" dirty="0">
                <a:cs typeface="Calibri" panose="020F0502020204030204" pitchFamily="34" charset="0"/>
              </a:rPr>
              <a:t>This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method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often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used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our</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daily</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life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like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when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we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check</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grocery</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items,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we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do</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so</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linear</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search</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manner.</a:t>
            </a:r>
          </a:p>
          <a:p>
            <a:pPr algn="just">
              <a:lnSpc>
                <a:spcPct val="110000"/>
              </a:lnSpc>
              <a:spcBef>
                <a:spcPts val="554"/>
              </a:spcBef>
            </a:pPr>
            <a:r>
              <a:rPr lang="en-US" altLang="en-US" sz="2400" dirty="0">
                <a:cs typeface="Calibri" panose="020F0502020204030204" pitchFamily="34" charset="0"/>
              </a:rPr>
              <a:t>Technically</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Python,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This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search</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method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compares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each</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and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every</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element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with</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particular</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value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that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we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are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searching</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for.</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If</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both</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are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matched,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element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found,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and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algorithm</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returns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key’s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index</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position.</a:t>
            </a:r>
          </a:p>
        </p:txBody>
      </p:sp>
      <p:sp>
        <p:nvSpPr>
          <p:cNvPr id="2052" name="object 4"/>
          <p:cNvSpPr>
            <a:spLocks noChangeArrowheads="1"/>
          </p:cNvSpPr>
          <p:nvPr/>
        </p:nvSpPr>
        <p:spPr bwMode="auto">
          <a:xfrm>
            <a:off x="2366254" y="3657600"/>
            <a:ext cx="7753929" cy="3200399"/>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1227"/>
          </a:p>
        </p:txBody>
      </p:sp>
    </p:spTree>
    <p:extLst>
      <p:ext uri="{BB962C8B-B14F-4D97-AF65-F5344CB8AC3E}">
        <p14:creationId xmlns:p14="http://schemas.microsoft.com/office/powerpoint/2010/main" val="14510082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0" y="0"/>
            <a:ext cx="12192000" cy="3479927"/>
          </a:xfrm>
          <a:prstGeom prst="rect">
            <a:avLst/>
          </a:prstGeom>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4000" b="1" u="sng" dirty="0">
                <a:cs typeface="Calibri" panose="020F0502020204030204" pitchFamily="34" charset="0"/>
              </a:rPr>
              <a:t>Algorithm of linear search:</a:t>
            </a:r>
            <a:endParaRPr lang="en-US" altLang="en-US" sz="4000" dirty="0">
              <a:cs typeface="Calibri" panose="020F0502020204030204" pitchFamily="34" charset="0"/>
            </a:endParaRPr>
          </a:p>
          <a:p>
            <a:pPr>
              <a:lnSpc>
                <a:spcPct val="110000"/>
              </a:lnSpc>
              <a:spcBef>
                <a:spcPts val="588"/>
              </a:spcBef>
            </a:pPr>
            <a:r>
              <a:rPr lang="en-US" altLang="en-US" sz="2400" dirty="0">
                <a:cs typeface="Calibri" panose="020F0502020204030204" pitchFamily="34" charset="0"/>
              </a:rPr>
              <a:t>Before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writing</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any</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code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of</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program,</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we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must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know</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its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algorithm.</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So</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let’s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understand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algorithm</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of</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this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program.</a:t>
            </a:r>
          </a:p>
          <a:p>
            <a:pPr>
              <a:spcBef>
                <a:spcPts val="640"/>
              </a:spcBef>
              <a:buFont typeface="Calibri" panose="020F0502020204030204" pitchFamily="34" charset="0"/>
              <a:buAutoNum type="arabicPeriod"/>
            </a:pPr>
            <a:r>
              <a:rPr lang="en-US" altLang="en-US" sz="2400" dirty="0">
                <a:cs typeface="Calibri" panose="020F0502020204030204" pitchFamily="34" charset="0"/>
              </a:rPr>
              <a:t>Input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list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of</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numbers.</a:t>
            </a:r>
          </a:p>
          <a:p>
            <a:pPr>
              <a:spcBef>
                <a:spcPts val="102"/>
              </a:spcBef>
              <a:buFont typeface="Calibri" panose="020F0502020204030204" pitchFamily="34" charset="0"/>
              <a:buAutoNum type="arabicPeriod"/>
            </a:pPr>
            <a:r>
              <a:rPr lang="en-US" altLang="en-US" sz="2400" dirty="0">
                <a:cs typeface="Calibri" panose="020F0502020204030204" pitchFamily="34" charset="0"/>
              </a:rPr>
              <a:t>Input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item</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to</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be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searched.</a:t>
            </a:r>
          </a:p>
          <a:p>
            <a:pPr>
              <a:spcBef>
                <a:spcPts val="85"/>
              </a:spcBef>
              <a:buFont typeface="Calibri" panose="020F0502020204030204" pitchFamily="34" charset="0"/>
              <a:buAutoNum type="arabicPeriod"/>
            </a:pPr>
            <a:r>
              <a:rPr lang="en-US" altLang="en-US" sz="2400" dirty="0">
                <a:cs typeface="Calibri" panose="020F0502020204030204" pitchFamily="34" charset="0"/>
              </a:rPr>
              <a:t>Compare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that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element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with</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each</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and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every</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element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of</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list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one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by</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one.</a:t>
            </a:r>
          </a:p>
          <a:p>
            <a:pPr>
              <a:spcBef>
                <a:spcPts val="102"/>
              </a:spcBef>
              <a:buFont typeface="Calibri" panose="020F0502020204030204" pitchFamily="34" charset="0"/>
              <a:buAutoNum type="arabicPeriod"/>
            </a:pPr>
            <a:r>
              <a:rPr lang="en-US" altLang="en-US" sz="2400" dirty="0">
                <a:cs typeface="Calibri" panose="020F0502020204030204" pitchFamily="34" charset="0"/>
              </a:rPr>
              <a:t>If</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match</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found,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return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True.</a:t>
            </a:r>
          </a:p>
          <a:p>
            <a:pPr>
              <a:spcBef>
                <a:spcPts val="94"/>
              </a:spcBef>
              <a:buFont typeface="Calibri" panose="020F0502020204030204" pitchFamily="34" charset="0"/>
              <a:buAutoNum type="arabicPeriod"/>
            </a:pPr>
            <a:r>
              <a:rPr lang="en-US" altLang="en-US" sz="2400" dirty="0">
                <a:cs typeface="Calibri" panose="020F0502020204030204" pitchFamily="34" charset="0"/>
              </a:rPr>
              <a:t>If</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match</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not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found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whole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list,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return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False.</a:t>
            </a:r>
          </a:p>
        </p:txBody>
      </p:sp>
      <p:sp>
        <p:nvSpPr>
          <p:cNvPr id="2053" name="object 5"/>
          <p:cNvSpPr>
            <a:spLocks noChangeArrowheads="1"/>
          </p:cNvSpPr>
          <p:nvPr/>
        </p:nvSpPr>
        <p:spPr bwMode="auto">
          <a:xfrm>
            <a:off x="1128864" y="3667429"/>
            <a:ext cx="8805967" cy="3190571"/>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1227"/>
          </a:p>
        </p:txBody>
      </p:sp>
    </p:spTree>
    <p:extLst>
      <p:ext uri="{BB962C8B-B14F-4D97-AF65-F5344CB8AC3E}">
        <p14:creationId xmlns:p14="http://schemas.microsoft.com/office/powerpoint/2010/main" val="29754441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0"/>
            <a:ext cx="12192000" cy="6801862"/>
          </a:xfrm>
          <a:prstGeom prst="rect">
            <a:avLst/>
          </a:prstGeom>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r>
              <a:rPr lang="en-US" altLang="en-US" sz="2800" b="1" u="sng" dirty="0">
                <a:cs typeface="Calibri" panose="020F0502020204030204" pitchFamily="34" charset="0"/>
              </a:rPr>
              <a:t>#Method 1: Linear search Using range()</a:t>
            </a:r>
            <a:endParaRPr lang="en-US" altLang="en-US" sz="2800" dirty="0">
              <a:cs typeface="Calibri" panose="020F0502020204030204" pitchFamily="34" charset="0"/>
            </a:endParaRPr>
          </a:p>
          <a:p>
            <a:pPr algn="just">
              <a:spcBef>
                <a:spcPts val="699"/>
              </a:spcBef>
            </a:pPr>
            <a:r>
              <a:rPr lang="en-US" altLang="en-US" sz="2000" dirty="0">
                <a:cs typeface="Calibri" panose="020F0502020204030204" pitchFamily="34" charset="0"/>
              </a:rPr>
              <a:t>  list1</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[16,</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2,</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7,</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5,</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12,</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54,</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21,</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9,</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64,</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12]</a:t>
            </a:r>
          </a:p>
          <a:p>
            <a:pPr algn="just">
              <a:spcBef>
                <a:spcPts val="640"/>
              </a:spcBef>
            </a:pPr>
            <a:r>
              <a:rPr lang="en-US" altLang="en-US" sz="2000" dirty="0">
                <a:cs typeface="Calibri" panose="020F0502020204030204" pitchFamily="34" charset="0"/>
              </a:rPr>
              <a:t>  print('List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has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items: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list1)</a:t>
            </a:r>
          </a:p>
          <a:p>
            <a:pPr>
              <a:lnSpc>
                <a:spcPts val="1543"/>
              </a:lnSpc>
              <a:spcBef>
                <a:spcPts val="145"/>
              </a:spcBef>
            </a:pPr>
            <a:endParaRPr lang="en-US" altLang="en-US" sz="2000" dirty="0">
              <a:cs typeface="Calibri" panose="020F0502020204030204" pitchFamily="34" charset="0"/>
            </a:endParaRPr>
          </a:p>
          <a:p>
            <a:pPr>
              <a:lnSpc>
                <a:spcPts val="1543"/>
              </a:lnSpc>
              <a:spcBef>
                <a:spcPts val="145"/>
              </a:spcBef>
            </a:pPr>
            <a:r>
              <a:rPr lang="en-US" altLang="en-US" sz="2000" dirty="0">
                <a:cs typeface="Calibri" panose="020F0502020204030204" pitchFamily="34" charset="0"/>
              </a:rPr>
              <a:t>  Item</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int(input('Enter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number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search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for: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p>
          <a:p>
            <a:pPr>
              <a:lnSpc>
                <a:spcPts val="1543"/>
              </a:lnSpc>
              <a:spcBef>
                <a:spcPts val="145"/>
              </a:spcBef>
            </a:pPr>
            <a:endParaRPr lang="en-US" altLang="en-US" sz="2000" dirty="0">
              <a:cs typeface="Calibri" panose="020F0502020204030204" pitchFamily="34" charset="0"/>
            </a:endParaRPr>
          </a:p>
          <a:p>
            <a:pPr>
              <a:lnSpc>
                <a:spcPts val="1543"/>
              </a:lnSpc>
              <a:spcBef>
                <a:spcPts val="145"/>
              </a:spcBef>
            </a:pPr>
            <a:r>
              <a:rPr lang="en-US" altLang="en-US" sz="2000" dirty="0">
                <a:cs typeface="Calibri" panose="020F0502020204030204" pitchFamily="34" charset="0"/>
              </a:rPr>
              <a:t>  found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False</a:t>
            </a:r>
          </a:p>
          <a:p>
            <a:pPr algn="just">
              <a:spcBef>
                <a:spcPts val="469"/>
              </a:spcBef>
            </a:pPr>
            <a:r>
              <a:rPr lang="en-US" altLang="en-US" sz="2000" dirty="0">
                <a:cs typeface="Calibri" panose="020F0502020204030204" pitchFamily="34" charset="0"/>
              </a:rPr>
              <a:t>  for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range(len(list1)):</a:t>
            </a:r>
          </a:p>
          <a:p>
            <a:pPr>
              <a:spcBef>
                <a:spcPts val="631"/>
              </a:spcBef>
            </a:pPr>
            <a:r>
              <a:rPr lang="en-US" altLang="en-US" sz="2000" dirty="0">
                <a:cs typeface="Calibri" panose="020F0502020204030204" pitchFamily="34" charset="0"/>
              </a:rPr>
              <a:t>  if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list1[i]</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Item:</a:t>
            </a:r>
            <a:r>
              <a:rPr lang="en-US" altLang="en-US" sz="2000" dirty="0">
                <a:latin typeface="Times New Roman" panose="02020603050405020304" pitchFamily="18" charset="0"/>
                <a:cs typeface="Times New Roman" panose="02020603050405020304" pitchFamily="18" charset="0"/>
              </a:rPr>
              <a:t>	</a:t>
            </a:r>
          </a:p>
          <a:p>
            <a:pPr>
              <a:spcBef>
                <a:spcPts val="631"/>
              </a:spcBef>
            </a:pPr>
            <a:r>
              <a:rPr lang="en-US" altLang="en-US" sz="2000" dirty="0">
                <a:cs typeface="Calibri" panose="020F0502020204030204" pitchFamily="34" charset="0"/>
              </a:rPr>
              <a:t>  found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True</a:t>
            </a:r>
          </a:p>
          <a:p>
            <a:pPr>
              <a:lnSpc>
                <a:spcPct val="170000"/>
              </a:lnSpc>
              <a:spcBef>
                <a:spcPts val="9"/>
              </a:spcBef>
            </a:pPr>
            <a:r>
              <a:rPr lang="en-US" altLang="en-US" sz="2000" dirty="0">
                <a:cs typeface="Calibri" panose="020F0502020204030204" pitchFamily="34" charset="0"/>
              </a:rPr>
              <a:t>  print(Item,</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was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found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list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index</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a:t>
            </a:r>
            <a:r>
              <a:rPr lang="en-US" altLang="en-US" sz="2000" dirty="0">
                <a:latin typeface="Times New Roman" panose="02020603050405020304" pitchFamily="18" charset="0"/>
                <a:cs typeface="Times New Roman" panose="02020603050405020304" pitchFamily="18" charset="0"/>
              </a:rPr>
              <a:t> </a:t>
            </a:r>
          </a:p>
          <a:p>
            <a:pPr>
              <a:lnSpc>
                <a:spcPct val="170000"/>
              </a:lnSpc>
              <a:spcBef>
                <a:spcPts val="9"/>
              </a:spcBef>
            </a:pPr>
            <a:r>
              <a:rPr lang="en-US" altLang="en-US" sz="2000" dirty="0">
                <a:cs typeface="Calibri" panose="020F0502020204030204" pitchFamily="34" charset="0"/>
              </a:rPr>
              <a:t>  break</a:t>
            </a:r>
          </a:p>
          <a:p>
            <a:pPr algn="just">
              <a:spcBef>
                <a:spcPts val="640"/>
              </a:spcBef>
            </a:pPr>
            <a:r>
              <a:rPr lang="en-US" altLang="en-US" sz="2000" dirty="0">
                <a:cs typeface="Calibri" panose="020F0502020204030204" pitchFamily="34" charset="0"/>
              </a:rPr>
              <a:t>  if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found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False:</a:t>
            </a:r>
            <a:r>
              <a:rPr lang="en-US" altLang="en-US" sz="2000" dirty="0">
                <a:latin typeface="Times New Roman" panose="02020603050405020304" pitchFamily="18" charset="0"/>
                <a:cs typeface="Times New Roman" panose="02020603050405020304" pitchFamily="18" charset="0"/>
              </a:rPr>
              <a:t>	</a:t>
            </a:r>
          </a:p>
          <a:p>
            <a:pPr algn="just">
              <a:spcBef>
                <a:spcPts val="640"/>
              </a:spcBef>
            </a:pPr>
            <a:r>
              <a:rPr lang="en-US" altLang="en-US" sz="2000" dirty="0">
                <a:cs typeface="Calibri" panose="020F0502020204030204" pitchFamily="34" charset="0"/>
              </a:rPr>
              <a:t>  print(Item,</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was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not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found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list!')</a:t>
            </a:r>
          </a:p>
          <a:p>
            <a:pPr algn="just">
              <a:spcBef>
                <a:spcPts val="614"/>
              </a:spcBef>
            </a:pPr>
            <a:endParaRPr lang="en-US" altLang="en-US" sz="100" b="1" u="sng" dirty="0">
              <a:cs typeface="Calibri" panose="020F0502020204030204" pitchFamily="34" charset="0"/>
            </a:endParaRPr>
          </a:p>
          <a:p>
            <a:pPr algn="just">
              <a:spcBef>
                <a:spcPts val="614"/>
              </a:spcBef>
            </a:pPr>
            <a:r>
              <a:rPr lang="en-US" altLang="en-US" sz="2800" b="1" u="sng" dirty="0">
                <a:cs typeface="Calibri" panose="020F0502020204030204" pitchFamily="34" charset="0"/>
              </a:rPr>
              <a:t>#Output</a:t>
            </a:r>
            <a:endParaRPr lang="en-US" altLang="en-US" sz="2800" dirty="0">
              <a:cs typeface="Calibri" panose="020F0502020204030204" pitchFamily="34" charset="0"/>
            </a:endParaRPr>
          </a:p>
          <a:p>
            <a:pPr>
              <a:spcBef>
                <a:spcPts val="60"/>
              </a:spcBef>
            </a:pPr>
            <a:r>
              <a:rPr lang="en-US" altLang="en-US" sz="2400" dirty="0">
                <a:cs typeface="Calibri" panose="020F0502020204030204" pitchFamily="34" charset="0"/>
              </a:rPr>
              <a:t>  List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has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items: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[16,</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2,</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7,</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5,</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12,</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54,</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21,</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9,</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64,</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12]</a:t>
            </a:r>
            <a:r>
              <a:rPr lang="en-US" altLang="en-US" sz="2400" dirty="0">
                <a:latin typeface="Times New Roman" panose="02020603050405020304" pitchFamily="18" charset="0"/>
                <a:cs typeface="Times New Roman" panose="02020603050405020304" pitchFamily="18" charset="0"/>
              </a:rPr>
              <a:t> </a:t>
            </a:r>
          </a:p>
          <a:p>
            <a:pPr>
              <a:spcBef>
                <a:spcPts val="60"/>
              </a:spcBef>
            </a:pPr>
            <a:r>
              <a:rPr lang="en-US" altLang="en-US" sz="2400" dirty="0">
                <a:cs typeface="Calibri" panose="020F0502020204030204" pitchFamily="34" charset="0"/>
              </a:rPr>
              <a:t>  Enter</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number</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to</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search</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for:</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7</a:t>
            </a:r>
          </a:p>
          <a:p>
            <a:pPr algn="just">
              <a:spcBef>
                <a:spcPts val="631"/>
              </a:spcBef>
            </a:pPr>
            <a:r>
              <a:rPr lang="en-US" altLang="en-US" sz="2400" dirty="0">
                <a:cs typeface="Calibri" panose="020F0502020204030204" pitchFamily="34" charset="0"/>
              </a:rPr>
              <a:t>  	7</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was</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found</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in</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the</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list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at</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index</a:t>
            </a:r>
            <a:r>
              <a:rPr lang="en-US" altLang="en-US" sz="2400" dirty="0">
                <a:latin typeface="Times New Roman" panose="02020603050405020304" pitchFamily="18" charset="0"/>
                <a:cs typeface="Times New Roman" panose="02020603050405020304" pitchFamily="18" charset="0"/>
              </a:rPr>
              <a:t> </a:t>
            </a:r>
            <a:r>
              <a:rPr lang="en-US" altLang="en-US" sz="2400" dirty="0">
                <a:cs typeface="Calibri" panose="020F0502020204030204" pitchFamily="34" charset="0"/>
              </a:rPr>
              <a:t>2</a:t>
            </a:r>
          </a:p>
        </p:txBody>
      </p:sp>
    </p:spTree>
    <p:extLst>
      <p:ext uri="{BB962C8B-B14F-4D97-AF65-F5344CB8AC3E}">
        <p14:creationId xmlns:p14="http://schemas.microsoft.com/office/powerpoint/2010/main" val="27614792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0"/>
            <a:ext cx="12192000" cy="6361229"/>
          </a:xfrm>
          <a:prstGeom prst="rect">
            <a:avLst/>
          </a:prstGeom>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spcBef>
                <a:spcPts val="631"/>
              </a:spcBef>
            </a:pPr>
            <a:r>
              <a:rPr lang="en-US" altLang="en-US" sz="3200" b="1" u="sng" dirty="0">
                <a:cs typeface="Calibri" panose="020F0502020204030204" pitchFamily="34" charset="0"/>
              </a:rPr>
              <a:t>#Method 2: Linear search using def().</a:t>
            </a:r>
            <a:endParaRPr lang="en-US" altLang="en-US" sz="3200" dirty="0">
              <a:cs typeface="Calibri" panose="020F0502020204030204" pitchFamily="34" charset="0"/>
            </a:endParaRPr>
          </a:p>
          <a:p>
            <a:pPr lvl="1">
              <a:lnSpc>
                <a:spcPct val="170000"/>
              </a:lnSpc>
              <a:spcBef>
                <a:spcPts val="68"/>
              </a:spcBef>
            </a:pPr>
            <a:r>
              <a:rPr lang="en-US" altLang="en-US" sz="2800" dirty="0">
                <a:cs typeface="Calibri" panose="020F0502020204030204" pitchFamily="34" charset="0"/>
              </a:rPr>
              <a:t>def</a:t>
            </a:r>
            <a:r>
              <a:rPr lang="en-US" altLang="en-US" sz="2800" dirty="0">
                <a:latin typeface="Times New Roman" panose="02020603050405020304" pitchFamily="18" charset="0"/>
                <a:cs typeface="Times New Roman" panose="02020603050405020304" pitchFamily="18" charset="0"/>
              </a:rPr>
              <a:t> </a:t>
            </a:r>
            <a:r>
              <a:rPr lang="en-US" altLang="en-US" sz="2800" dirty="0">
                <a:cs typeface="Calibri" panose="020F0502020204030204" pitchFamily="34" charset="0"/>
              </a:rPr>
              <a:t>linear(x,y):</a:t>
            </a:r>
            <a:r>
              <a:rPr lang="en-US" altLang="en-US" sz="2800" dirty="0">
                <a:latin typeface="Times New Roman" panose="02020603050405020304" pitchFamily="18" charset="0"/>
                <a:cs typeface="Times New Roman" panose="02020603050405020304" pitchFamily="18" charset="0"/>
              </a:rPr>
              <a:t> </a:t>
            </a:r>
            <a:r>
              <a:rPr lang="en-US" altLang="en-US" sz="2800" dirty="0">
                <a:cs typeface="Calibri" panose="020F0502020204030204" pitchFamily="34" charset="0"/>
              </a:rPr>
              <a:t>for</a:t>
            </a:r>
            <a:r>
              <a:rPr lang="en-US" altLang="en-US" sz="2800" dirty="0">
                <a:latin typeface="Times New Roman" panose="02020603050405020304" pitchFamily="18" charset="0"/>
                <a:cs typeface="Times New Roman" panose="02020603050405020304" pitchFamily="18" charset="0"/>
              </a:rPr>
              <a:t> </a:t>
            </a:r>
            <a:r>
              <a:rPr lang="en-US" altLang="en-US" sz="2800" dirty="0">
                <a:cs typeface="Calibri" panose="020F0502020204030204" pitchFamily="34" charset="0"/>
              </a:rPr>
              <a:t>i</a:t>
            </a:r>
            <a:r>
              <a:rPr lang="en-US" altLang="en-US" sz="2800" dirty="0">
                <a:latin typeface="Times New Roman" panose="02020603050405020304" pitchFamily="18" charset="0"/>
                <a:cs typeface="Times New Roman" panose="02020603050405020304" pitchFamily="18" charset="0"/>
              </a:rPr>
              <a:t> </a:t>
            </a:r>
            <a:r>
              <a:rPr lang="en-US" altLang="en-US" sz="2800" dirty="0">
                <a:cs typeface="Calibri" panose="020F0502020204030204" pitchFamily="34" charset="0"/>
              </a:rPr>
              <a:t>in</a:t>
            </a:r>
            <a:r>
              <a:rPr lang="en-US" altLang="en-US" sz="2800" dirty="0">
                <a:latin typeface="Times New Roman" panose="02020603050405020304" pitchFamily="18" charset="0"/>
                <a:cs typeface="Times New Roman" panose="02020603050405020304" pitchFamily="18" charset="0"/>
              </a:rPr>
              <a:t> </a:t>
            </a:r>
            <a:r>
              <a:rPr lang="en-US" altLang="en-US" sz="2800" dirty="0">
                <a:cs typeface="Calibri" panose="020F0502020204030204" pitchFamily="34" charset="0"/>
              </a:rPr>
              <a:t>x:</a:t>
            </a:r>
          </a:p>
          <a:p>
            <a:pPr lvl="1">
              <a:lnSpc>
                <a:spcPct val="170000"/>
              </a:lnSpc>
              <a:spcBef>
                <a:spcPts val="68"/>
              </a:spcBef>
            </a:pPr>
            <a:r>
              <a:rPr lang="en-US" altLang="en-US" sz="2800" dirty="0">
                <a:cs typeface="Calibri" panose="020F0502020204030204" pitchFamily="34" charset="0"/>
              </a:rPr>
              <a:t>if</a:t>
            </a:r>
            <a:r>
              <a:rPr lang="en-US" altLang="en-US" sz="2800" dirty="0">
                <a:latin typeface="Times New Roman" panose="02020603050405020304" pitchFamily="18" charset="0"/>
                <a:cs typeface="Times New Roman" panose="02020603050405020304" pitchFamily="18" charset="0"/>
              </a:rPr>
              <a:t> </a:t>
            </a:r>
            <a:r>
              <a:rPr lang="en-US" altLang="en-US" sz="2800" dirty="0">
                <a:cs typeface="Calibri" panose="020F0502020204030204" pitchFamily="34" charset="0"/>
              </a:rPr>
              <a:t>i</a:t>
            </a:r>
            <a:r>
              <a:rPr lang="en-US" altLang="en-US" sz="2800" dirty="0">
                <a:latin typeface="Times New Roman" panose="02020603050405020304" pitchFamily="18" charset="0"/>
                <a:cs typeface="Times New Roman" panose="02020603050405020304" pitchFamily="18" charset="0"/>
              </a:rPr>
              <a:t> </a:t>
            </a:r>
            <a:r>
              <a:rPr lang="en-US" altLang="en-US" sz="2800" dirty="0">
                <a:cs typeface="Calibri" panose="020F0502020204030204" pitchFamily="34" charset="0"/>
              </a:rPr>
              <a:t>==y:</a:t>
            </a:r>
          </a:p>
          <a:p>
            <a:pPr lvl="1">
              <a:lnSpc>
                <a:spcPts val="1543"/>
              </a:lnSpc>
              <a:spcBef>
                <a:spcPts val="145"/>
              </a:spcBef>
            </a:pPr>
            <a:r>
              <a:rPr lang="en-US" altLang="en-US" sz="2800" dirty="0">
                <a:cs typeface="Calibri" panose="020F0502020204030204" pitchFamily="34" charset="0"/>
              </a:rPr>
              <a:t>	return</a:t>
            </a:r>
            <a:r>
              <a:rPr lang="en-US" altLang="en-US" sz="2800" dirty="0">
                <a:latin typeface="Times New Roman" panose="02020603050405020304" pitchFamily="18" charset="0"/>
                <a:cs typeface="Times New Roman" panose="02020603050405020304" pitchFamily="18" charset="0"/>
              </a:rPr>
              <a:t> t</a:t>
            </a:r>
            <a:r>
              <a:rPr lang="en-US" altLang="en-US" sz="2800" dirty="0">
                <a:cs typeface="Calibri" panose="020F0502020204030204" pitchFamily="34" charset="0"/>
              </a:rPr>
              <a:t>rue</a:t>
            </a:r>
            <a:r>
              <a:rPr lang="en-US" altLang="en-US" sz="2800" dirty="0">
                <a:latin typeface="Times New Roman" panose="02020603050405020304" pitchFamily="18" charset="0"/>
                <a:cs typeface="Times New Roman" panose="02020603050405020304" pitchFamily="18" charset="0"/>
              </a:rPr>
              <a:t> </a:t>
            </a:r>
            <a:r>
              <a:rPr lang="en-US" altLang="en-US" sz="2800" dirty="0">
                <a:cs typeface="Calibri" panose="020F0502020204030204" pitchFamily="34" charset="0"/>
              </a:rPr>
              <a:t>return</a:t>
            </a:r>
            <a:r>
              <a:rPr lang="en-US" altLang="en-US" sz="2800" dirty="0">
                <a:latin typeface="Times New Roman" panose="02020603050405020304" pitchFamily="18" charset="0"/>
                <a:cs typeface="Times New Roman" panose="02020603050405020304" pitchFamily="18" charset="0"/>
              </a:rPr>
              <a:t> f</a:t>
            </a:r>
            <a:r>
              <a:rPr lang="en-US" altLang="en-US" sz="2800" dirty="0">
                <a:cs typeface="Calibri" panose="020F0502020204030204" pitchFamily="34" charset="0"/>
              </a:rPr>
              <a:t>alse</a:t>
            </a:r>
          </a:p>
          <a:p>
            <a:pPr lvl="1" algn="just">
              <a:spcBef>
                <a:spcPts val="469"/>
              </a:spcBef>
            </a:pPr>
            <a:r>
              <a:rPr lang="en-US" altLang="en-US" sz="2800" dirty="0">
                <a:cs typeface="Calibri" panose="020F0502020204030204" pitchFamily="34" charset="0"/>
              </a:rPr>
              <a:t>x</a:t>
            </a:r>
            <a:r>
              <a:rPr lang="en-US" altLang="en-US" sz="2800" dirty="0">
                <a:latin typeface="Times New Roman" panose="02020603050405020304" pitchFamily="18" charset="0"/>
                <a:cs typeface="Times New Roman" panose="02020603050405020304" pitchFamily="18" charset="0"/>
              </a:rPr>
              <a:t> </a:t>
            </a:r>
            <a:r>
              <a:rPr lang="en-US" altLang="en-US" sz="2800" dirty="0">
                <a:cs typeface="Calibri" panose="020F0502020204030204" pitchFamily="34" charset="0"/>
              </a:rPr>
              <a:t>=</a:t>
            </a:r>
            <a:r>
              <a:rPr lang="en-US" altLang="en-US" sz="2800" dirty="0">
                <a:latin typeface="Times New Roman" panose="02020603050405020304" pitchFamily="18" charset="0"/>
                <a:cs typeface="Times New Roman" panose="02020603050405020304" pitchFamily="18" charset="0"/>
              </a:rPr>
              <a:t> </a:t>
            </a:r>
            <a:r>
              <a:rPr lang="en-US" altLang="en-US" sz="2800" dirty="0">
                <a:cs typeface="Calibri" panose="020F0502020204030204" pitchFamily="34" charset="0"/>
              </a:rPr>
              <a:t>[12,</a:t>
            </a:r>
            <a:r>
              <a:rPr lang="en-US" altLang="en-US" sz="2800" dirty="0">
                <a:latin typeface="Times New Roman" panose="02020603050405020304" pitchFamily="18" charset="0"/>
                <a:cs typeface="Times New Roman" panose="02020603050405020304" pitchFamily="18" charset="0"/>
              </a:rPr>
              <a:t> </a:t>
            </a:r>
            <a:r>
              <a:rPr lang="en-US" altLang="en-US" sz="2800" dirty="0">
                <a:cs typeface="Calibri" panose="020F0502020204030204" pitchFamily="34" charset="0"/>
              </a:rPr>
              <a:t>37,</a:t>
            </a:r>
            <a:r>
              <a:rPr lang="en-US" altLang="en-US" sz="2800" dirty="0">
                <a:latin typeface="Times New Roman" panose="02020603050405020304" pitchFamily="18" charset="0"/>
                <a:cs typeface="Times New Roman" panose="02020603050405020304" pitchFamily="18" charset="0"/>
              </a:rPr>
              <a:t> </a:t>
            </a:r>
            <a:r>
              <a:rPr lang="en-US" altLang="en-US" sz="2800" dirty="0">
                <a:cs typeface="Calibri" panose="020F0502020204030204" pitchFamily="34" charset="0"/>
              </a:rPr>
              <a:t>45,</a:t>
            </a:r>
            <a:r>
              <a:rPr lang="en-US" altLang="en-US" sz="2800" dirty="0">
                <a:latin typeface="Times New Roman" panose="02020603050405020304" pitchFamily="18" charset="0"/>
                <a:cs typeface="Times New Roman" panose="02020603050405020304" pitchFamily="18" charset="0"/>
              </a:rPr>
              <a:t> </a:t>
            </a:r>
            <a:r>
              <a:rPr lang="en-US" altLang="en-US" sz="2800" dirty="0">
                <a:cs typeface="Calibri" panose="020F0502020204030204" pitchFamily="34" charset="0"/>
              </a:rPr>
              <a:t>89,</a:t>
            </a:r>
            <a:r>
              <a:rPr lang="en-US" altLang="en-US" sz="2800" dirty="0">
                <a:latin typeface="Times New Roman" panose="02020603050405020304" pitchFamily="18" charset="0"/>
                <a:cs typeface="Times New Roman" panose="02020603050405020304" pitchFamily="18" charset="0"/>
              </a:rPr>
              <a:t> </a:t>
            </a:r>
            <a:r>
              <a:rPr lang="en-US" altLang="en-US" sz="2800" dirty="0">
                <a:cs typeface="Calibri" panose="020F0502020204030204" pitchFamily="34" charset="0"/>
              </a:rPr>
              <a:t>1,</a:t>
            </a:r>
            <a:r>
              <a:rPr lang="en-US" altLang="en-US" sz="2800" dirty="0">
                <a:latin typeface="Times New Roman" panose="02020603050405020304" pitchFamily="18" charset="0"/>
                <a:cs typeface="Times New Roman" panose="02020603050405020304" pitchFamily="18" charset="0"/>
              </a:rPr>
              <a:t> </a:t>
            </a:r>
            <a:r>
              <a:rPr lang="en-US" altLang="en-US" sz="2800" dirty="0">
                <a:cs typeface="Calibri" panose="020F0502020204030204" pitchFamily="34" charset="0"/>
              </a:rPr>
              <a:t>2,</a:t>
            </a:r>
            <a:r>
              <a:rPr lang="en-US" altLang="en-US" sz="2800" dirty="0">
                <a:latin typeface="Times New Roman" panose="02020603050405020304" pitchFamily="18" charset="0"/>
                <a:cs typeface="Times New Roman" panose="02020603050405020304" pitchFamily="18" charset="0"/>
              </a:rPr>
              <a:t> </a:t>
            </a:r>
            <a:r>
              <a:rPr lang="en-US" altLang="en-US" sz="2800" dirty="0">
                <a:cs typeface="Calibri" panose="020F0502020204030204" pitchFamily="34" charset="0"/>
              </a:rPr>
              <a:t>34,</a:t>
            </a:r>
            <a:r>
              <a:rPr lang="en-US" altLang="en-US" sz="2800" dirty="0">
                <a:latin typeface="Times New Roman" panose="02020603050405020304" pitchFamily="18" charset="0"/>
                <a:cs typeface="Times New Roman" panose="02020603050405020304" pitchFamily="18" charset="0"/>
              </a:rPr>
              <a:t> </a:t>
            </a:r>
            <a:r>
              <a:rPr lang="en-US" altLang="en-US" sz="2800" dirty="0">
                <a:cs typeface="Calibri" panose="020F0502020204030204" pitchFamily="34" charset="0"/>
              </a:rPr>
              <a:t>48,</a:t>
            </a:r>
            <a:r>
              <a:rPr lang="en-US" altLang="en-US" sz="2800" dirty="0">
                <a:latin typeface="Times New Roman" panose="02020603050405020304" pitchFamily="18" charset="0"/>
                <a:cs typeface="Times New Roman" panose="02020603050405020304" pitchFamily="18" charset="0"/>
              </a:rPr>
              <a:t> </a:t>
            </a:r>
            <a:r>
              <a:rPr lang="en-US" altLang="en-US" sz="2800" dirty="0">
                <a:cs typeface="Calibri" panose="020F0502020204030204" pitchFamily="34" charset="0"/>
              </a:rPr>
              <a:t>9]</a:t>
            </a:r>
          </a:p>
          <a:p>
            <a:pPr lvl="1" algn="just">
              <a:spcBef>
                <a:spcPts val="631"/>
              </a:spcBef>
            </a:pPr>
            <a:endParaRPr lang="en-US" altLang="en-US" sz="2800" dirty="0">
              <a:cs typeface="Calibri" panose="020F0502020204030204" pitchFamily="34" charset="0"/>
            </a:endParaRPr>
          </a:p>
          <a:p>
            <a:pPr lvl="1" algn="just">
              <a:spcBef>
                <a:spcPts val="631"/>
              </a:spcBef>
            </a:pPr>
            <a:r>
              <a:rPr lang="en-US" altLang="en-US" sz="2800" dirty="0">
                <a:cs typeface="Calibri" panose="020F0502020204030204" pitchFamily="34" charset="0"/>
              </a:rPr>
              <a:t>linear(x,2)</a:t>
            </a:r>
          </a:p>
          <a:p>
            <a:pPr lvl="1">
              <a:lnSpc>
                <a:spcPct val="170000"/>
              </a:lnSpc>
              <a:spcBef>
                <a:spcPts val="9"/>
              </a:spcBef>
            </a:pPr>
            <a:r>
              <a:rPr lang="en-US" altLang="en-US" sz="2800" dirty="0">
                <a:cs typeface="Calibri" panose="020F0502020204030204" pitchFamily="34" charset="0"/>
              </a:rPr>
              <a:t>linear(x,9)</a:t>
            </a:r>
            <a:r>
              <a:rPr lang="en-US" altLang="en-US" sz="2800" dirty="0">
                <a:latin typeface="Times New Roman" panose="02020603050405020304" pitchFamily="18" charset="0"/>
                <a:cs typeface="Times New Roman" panose="02020603050405020304" pitchFamily="18" charset="0"/>
              </a:rPr>
              <a:t> </a:t>
            </a:r>
            <a:r>
              <a:rPr lang="en-US" altLang="en-US" sz="2800" dirty="0">
                <a:cs typeface="Calibri" panose="020F0502020204030204" pitchFamily="34" charset="0"/>
              </a:rPr>
              <a:t>linear(x,5)</a:t>
            </a:r>
          </a:p>
          <a:p>
            <a:pPr algn="just">
              <a:spcBef>
                <a:spcPts val="622"/>
              </a:spcBef>
            </a:pPr>
            <a:r>
              <a:rPr lang="en-US" altLang="en-US" sz="3200" b="1" u="sng" dirty="0">
                <a:cs typeface="Calibri" panose="020F0502020204030204" pitchFamily="34" charset="0"/>
              </a:rPr>
              <a:t>#Output</a:t>
            </a:r>
            <a:endParaRPr lang="en-US" altLang="en-US" sz="3200" dirty="0">
              <a:cs typeface="Calibri" panose="020F0502020204030204" pitchFamily="34" charset="0"/>
            </a:endParaRPr>
          </a:p>
          <a:p>
            <a:pPr lvl="1" algn="just">
              <a:lnSpc>
                <a:spcPct val="110000"/>
              </a:lnSpc>
              <a:spcBef>
                <a:spcPts val="43"/>
              </a:spcBef>
            </a:pPr>
            <a:r>
              <a:rPr lang="en-US" altLang="en-US" sz="2800" dirty="0">
                <a:cs typeface="Calibri" panose="020F0502020204030204" pitchFamily="34" charset="0"/>
              </a:rPr>
              <a:t>True</a:t>
            </a:r>
            <a:r>
              <a:rPr lang="en-US" altLang="en-US" sz="2800" dirty="0">
                <a:latin typeface="Times New Roman" panose="02020603050405020304" pitchFamily="18" charset="0"/>
                <a:cs typeface="Times New Roman" panose="02020603050405020304" pitchFamily="18" charset="0"/>
              </a:rPr>
              <a:t> </a:t>
            </a:r>
          </a:p>
          <a:p>
            <a:pPr lvl="1" algn="just">
              <a:lnSpc>
                <a:spcPct val="110000"/>
              </a:lnSpc>
              <a:spcBef>
                <a:spcPts val="43"/>
              </a:spcBef>
            </a:pPr>
            <a:r>
              <a:rPr lang="en-US" altLang="en-US" sz="2800" dirty="0">
                <a:cs typeface="Calibri" panose="020F0502020204030204" pitchFamily="34" charset="0"/>
              </a:rPr>
              <a:t>True</a:t>
            </a:r>
            <a:r>
              <a:rPr lang="en-US" altLang="en-US" sz="2800" dirty="0">
                <a:latin typeface="Times New Roman" panose="02020603050405020304" pitchFamily="18" charset="0"/>
                <a:cs typeface="Times New Roman" panose="02020603050405020304" pitchFamily="18" charset="0"/>
              </a:rPr>
              <a:t> </a:t>
            </a:r>
          </a:p>
          <a:p>
            <a:pPr lvl="1" algn="just">
              <a:lnSpc>
                <a:spcPct val="110000"/>
              </a:lnSpc>
              <a:spcBef>
                <a:spcPts val="43"/>
              </a:spcBef>
            </a:pPr>
            <a:r>
              <a:rPr lang="en-US" altLang="en-US" sz="2800" dirty="0">
                <a:cs typeface="Calibri" panose="020F0502020204030204" pitchFamily="34" charset="0"/>
              </a:rPr>
              <a:t>False</a:t>
            </a:r>
          </a:p>
        </p:txBody>
      </p:sp>
    </p:spTree>
    <p:extLst>
      <p:ext uri="{BB962C8B-B14F-4D97-AF65-F5344CB8AC3E}">
        <p14:creationId xmlns:p14="http://schemas.microsoft.com/office/powerpoint/2010/main" val="42313240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0"/>
            <a:ext cx="12192000" cy="4418133"/>
          </a:xfrm>
          <a:prstGeom prst="rect">
            <a:avLst/>
          </a:prstGeom>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3600" b="1" u="sng" dirty="0">
                <a:cs typeface="Calibri" panose="020F0502020204030204" pitchFamily="34" charset="0"/>
              </a:rPr>
              <a:t>Binary Search</a:t>
            </a:r>
            <a:endParaRPr lang="en-US" altLang="en-US" sz="3600" dirty="0">
              <a:cs typeface="Calibri" panose="020F0502020204030204" pitchFamily="34" charset="0"/>
            </a:endParaRPr>
          </a:p>
          <a:p>
            <a:pPr algn="just">
              <a:lnSpc>
                <a:spcPct val="109000"/>
              </a:lnSpc>
              <a:spcBef>
                <a:spcPts val="51"/>
              </a:spcBef>
            </a:pPr>
            <a:r>
              <a:rPr lang="en-US" altLang="en-US" sz="2000" dirty="0">
                <a:cs typeface="Calibri" panose="020F0502020204030204" pitchFamily="34" charset="0"/>
              </a:rPr>
              <a:t>Binary</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search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python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uses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divide-and-conquer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strategy</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significantly</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speed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up</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searching</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sorted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data</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opposed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linear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search,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which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examines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each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element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one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time.</a:t>
            </a:r>
          </a:p>
          <a:p>
            <a:pPr>
              <a:lnSpc>
                <a:spcPct val="110000"/>
              </a:lnSpc>
            </a:pPr>
            <a:r>
              <a:rPr lang="en-US" altLang="en-US" sz="2000" dirty="0">
                <a:cs typeface="Calibri" panose="020F0502020204030204" pitchFamily="34" charset="0"/>
              </a:rPr>
              <a:t>Binary</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search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C</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only</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works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on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sorted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data</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sets.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collection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must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be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arranged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ascending</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or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descending</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order.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sorting</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enables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divide-and-conquer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approach.</a:t>
            </a:r>
          </a:p>
          <a:p>
            <a:pPr>
              <a:spcBef>
                <a:spcPts val="102"/>
              </a:spcBef>
            </a:pPr>
            <a:endParaRPr lang="en-US" altLang="en-US" sz="800" b="1" dirty="0">
              <a:cs typeface="Calibri" panose="020F0502020204030204" pitchFamily="34" charset="0"/>
            </a:endParaRPr>
          </a:p>
          <a:p>
            <a:pPr>
              <a:spcBef>
                <a:spcPts val="102"/>
              </a:spcBef>
            </a:pPr>
            <a:r>
              <a:rPr lang="en-US" altLang="en-US" sz="2400" b="1" u="sng" dirty="0">
                <a:cs typeface="Calibri" panose="020F0502020204030204" pitchFamily="34" charset="0"/>
              </a:rPr>
              <a:t>The</a:t>
            </a:r>
            <a:r>
              <a:rPr lang="en-US" altLang="en-US" sz="2400" b="1" u="sng" dirty="0">
                <a:latin typeface="Times New Roman" panose="02020603050405020304" pitchFamily="18" charset="0"/>
                <a:cs typeface="Times New Roman" panose="02020603050405020304" pitchFamily="18" charset="0"/>
              </a:rPr>
              <a:t> </a:t>
            </a:r>
            <a:r>
              <a:rPr lang="en-US" altLang="en-US" sz="2400" b="1" u="sng" dirty="0">
                <a:cs typeface="Calibri" panose="020F0502020204030204" pitchFamily="34" charset="0"/>
              </a:rPr>
              <a:t>key</a:t>
            </a:r>
            <a:r>
              <a:rPr lang="en-US" altLang="en-US" sz="2400" b="1" u="sng" dirty="0">
                <a:latin typeface="Times New Roman" panose="02020603050405020304" pitchFamily="18" charset="0"/>
                <a:cs typeface="Times New Roman" panose="02020603050405020304" pitchFamily="18" charset="0"/>
              </a:rPr>
              <a:t> </a:t>
            </a:r>
            <a:r>
              <a:rPr lang="en-US" altLang="en-US" sz="2400" b="1" u="sng" dirty="0">
                <a:cs typeface="Calibri" panose="020F0502020204030204" pitchFamily="34" charset="0"/>
              </a:rPr>
              <a:t>steps</a:t>
            </a:r>
            <a:r>
              <a:rPr lang="en-US" altLang="en-US" sz="2400" b="1" u="sng" dirty="0">
                <a:latin typeface="Times New Roman" panose="02020603050405020304" pitchFamily="18" charset="0"/>
                <a:cs typeface="Times New Roman" panose="02020603050405020304" pitchFamily="18" charset="0"/>
              </a:rPr>
              <a:t> </a:t>
            </a:r>
            <a:r>
              <a:rPr lang="en-US" altLang="en-US" sz="2400" b="1" u="sng" dirty="0">
                <a:cs typeface="Calibri" panose="020F0502020204030204" pitchFamily="34" charset="0"/>
              </a:rPr>
              <a:t>are:</a:t>
            </a:r>
            <a:endParaRPr lang="en-US" altLang="en-US" sz="2400" u="sng" dirty="0">
              <a:cs typeface="Calibri" panose="020F0502020204030204" pitchFamily="34" charset="0"/>
            </a:endParaRPr>
          </a:p>
          <a:p>
            <a:pPr lvl="1">
              <a:spcBef>
                <a:spcPts val="102"/>
              </a:spcBef>
              <a:buFont typeface="Calibri" panose="020F0502020204030204" pitchFamily="34" charset="0"/>
              <a:buAutoNum type="arabicPeriod"/>
            </a:pPr>
            <a:r>
              <a:rPr lang="en-US" altLang="en-US" sz="2000" dirty="0">
                <a:cs typeface="Calibri" panose="020F0502020204030204" pitchFamily="34" charset="0"/>
              </a:rPr>
              <a:t>Find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midpoint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index</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of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entire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dataset.</a:t>
            </a:r>
          </a:p>
          <a:p>
            <a:pPr lvl="1">
              <a:spcBef>
                <a:spcPts val="102"/>
              </a:spcBef>
              <a:buFont typeface="Calibri" panose="020F0502020204030204" pitchFamily="34" charset="0"/>
              <a:buAutoNum type="arabicPeriod"/>
            </a:pPr>
            <a:r>
              <a:rPr lang="en-US" altLang="en-US" sz="2000" dirty="0">
                <a:cs typeface="Calibri" panose="020F0502020204030204" pitchFamily="34" charset="0"/>
              </a:rPr>
              <a:t>Compare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element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midpoint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against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target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a:t>
            </a:r>
          </a:p>
          <a:p>
            <a:pPr lvl="1">
              <a:spcBef>
                <a:spcPts val="94"/>
              </a:spcBef>
              <a:buFont typeface="Calibri" panose="020F0502020204030204" pitchFamily="34" charset="0"/>
              <a:buAutoNum type="arabicPeriod"/>
            </a:pPr>
            <a:r>
              <a:rPr lang="en-US" altLang="en-US" sz="2000" dirty="0">
                <a:cs typeface="Calibri" panose="020F0502020204030204" pitchFamily="34" charset="0"/>
              </a:rPr>
              <a:t>If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equal,</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return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index</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of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match.</a:t>
            </a:r>
          </a:p>
          <a:p>
            <a:pPr lvl="1">
              <a:spcBef>
                <a:spcPts val="85"/>
              </a:spcBef>
              <a:buFont typeface="Calibri" panose="020F0502020204030204" pitchFamily="34" charset="0"/>
              <a:buAutoNum type="arabicPeriod"/>
            </a:pPr>
            <a:r>
              <a:rPr lang="en-US" altLang="en-US" sz="2000" dirty="0">
                <a:cs typeface="Calibri" panose="020F0502020204030204" pitchFamily="34" charset="0"/>
              </a:rPr>
              <a:t>If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less,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repeat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search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on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left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half.</a:t>
            </a:r>
          </a:p>
          <a:p>
            <a:pPr lvl="1">
              <a:spcBef>
                <a:spcPts val="102"/>
              </a:spcBef>
              <a:buFont typeface="Calibri" panose="020F0502020204030204" pitchFamily="34" charset="0"/>
              <a:buAutoNum type="arabicPeriod"/>
            </a:pPr>
            <a:r>
              <a:rPr lang="en-US" altLang="en-US" sz="2000" dirty="0">
                <a:cs typeface="Calibri" panose="020F0502020204030204" pitchFamily="34" charset="0"/>
              </a:rPr>
              <a:t>If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greater,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repeat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search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on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right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half.</a:t>
            </a:r>
          </a:p>
          <a:p>
            <a:pPr>
              <a:spcBef>
                <a:spcPts val="102"/>
              </a:spcBef>
            </a:pPr>
            <a:r>
              <a:rPr lang="en-US" altLang="en-US" sz="2000" dirty="0">
                <a:cs typeface="Calibri" panose="020F0502020204030204" pitchFamily="34" charset="0"/>
              </a:rPr>
              <a:t>This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recursive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halving</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of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search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space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enables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tremendous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efficiency</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gains.</a:t>
            </a:r>
          </a:p>
        </p:txBody>
      </p:sp>
      <p:sp>
        <p:nvSpPr>
          <p:cNvPr id="4100" name="object 4"/>
          <p:cNvSpPr>
            <a:spLocks noChangeArrowheads="1"/>
          </p:cNvSpPr>
          <p:nvPr/>
        </p:nvSpPr>
        <p:spPr bwMode="auto">
          <a:xfrm>
            <a:off x="1136823" y="4522573"/>
            <a:ext cx="9242854" cy="233542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1227"/>
          </a:p>
        </p:txBody>
      </p:sp>
    </p:spTree>
    <p:extLst>
      <p:ext uri="{BB962C8B-B14F-4D97-AF65-F5344CB8AC3E}">
        <p14:creationId xmlns:p14="http://schemas.microsoft.com/office/powerpoint/2010/main" val="41488850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0" y="0"/>
            <a:ext cx="12192000" cy="6886501"/>
          </a:xfrm>
          <a:prstGeom prst="rect">
            <a:avLst/>
          </a:prstGeom>
        </p:spPr>
        <p:txBody>
          <a:bodyPr wrap="square" lIns="0" tIns="0" rIns="0" bIns="0">
            <a:spAutoFit/>
          </a:bodyPr>
          <a:lstStyle>
            <a:lvl1pPr marL="12700">
              <a:defRPr>
                <a:solidFill>
                  <a:schemeClr val="tx1"/>
                </a:solidFill>
                <a:latin typeface="Calibri" panose="020F0502020204030204" pitchFamily="34" charset="0"/>
              </a:defRPr>
            </a:lvl1pPr>
            <a:lvl2pPr marL="619125" indent="-150813">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000" dirty="0">
                <a:cs typeface="Calibri" panose="020F0502020204030204" pitchFamily="34" charset="0"/>
              </a:rPr>
              <a:t>We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have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sorted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array</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arr[]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{2,</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5,</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8,</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12,</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16,</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23,</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38,</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56,</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72,</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91}</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want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search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for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 value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23.</a:t>
            </a:r>
          </a:p>
          <a:p>
            <a:pPr>
              <a:spcBef>
                <a:spcPts val="640"/>
              </a:spcBef>
            </a:pPr>
            <a:endParaRPr lang="en-US" altLang="en-US" sz="1000" b="1" u="sng" dirty="0">
              <a:cs typeface="Calibri" panose="020F0502020204030204" pitchFamily="34" charset="0"/>
            </a:endParaRPr>
          </a:p>
          <a:p>
            <a:pPr>
              <a:spcBef>
                <a:spcPts val="640"/>
              </a:spcBef>
            </a:pPr>
            <a:r>
              <a:rPr lang="en-US" altLang="en-US" sz="2000" b="1" u="sng" dirty="0">
                <a:cs typeface="Calibri" panose="020F0502020204030204" pitchFamily="34" charset="0"/>
              </a:rPr>
              <a:t>The</a:t>
            </a:r>
            <a:r>
              <a:rPr lang="en-US" altLang="en-US" sz="2000" b="1" u="sng" dirty="0">
                <a:latin typeface="Times New Roman" panose="02020603050405020304" pitchFamily="18" charset="0"/>
                <a:cs typeface="Times New Roman" panose="02020603050405020304" pitchFamily="18" charset="0"/>
              </a:rPr>
              <a:t> </a:t>
            </a:r>
            <a:r>
              <a:rPr lang="en-US" altLang="en-US" sz="2000" b="1" u="sng" dirty="0">
                <a:cs typeface="Calibri" panose="020F0502020204030204" pitchFamily="34" charset="0"/>
              </a:rPr>
              <a:t>steps</a:t>
            </a:r>
            <a:r>
              <a:rPr lang="en-US" altLang="en-US" sz="2000" b="1" u="sng" dirty="0">
                <a:latin typeface="Times New Roman" panose="02020603050405020304" pitchFamily="18" charset="0"/>
                <a:cs typeface="Times New Roman" panose="02020603050405020304" pitchFamily="18" charset="0"/>
              </a:rPr>
              <a:t> </a:t>
            </a:r>
            <a:r>
              <a:rPr lang="en-US" altLang="en-US" sz="2000" b="1" u="sng" dirty="0">
                <a:cs typeface="Calibri" panose="020F0502020204030204" pitchFamily="34" charset="0"/>
              </a:rPr>
              <a:t>are:</a:t>
            </a:r>
          </a:p>
          <a:p>
            <a:pPr marL="469900" indent="-457200">
              <a:lnSpc>
                <a:spcPct val="150000"/>
              </a:lnSpc>
              <a:spcBef>
                <a:spcPts val="554"/>
              </a:spcBef>
              <a:buFont typeface="+mj-lt"/>
              <a:buAutoNum type="arabicPeriod"/>
            </a:pPr>
            <a:r>
              <a:rPr lang="en-US" altLang="en-US" sz="2000" dirty="0">
                <a:cs typeface="Calibri" panose="020F0502020204030204" pitchFamily="34" charset="0"/>
              </a:rPr>
              <a:t>Set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lower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index</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0</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upper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index</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n-1.</a:t>
            </a:r>
            <a:r>
              <a:rPr lang="en-US" altLang="en-US" sz="2000" dirty="0">
                <a:latin typeface="Times New Roman" panose="02020603050405020304" pitchFamily="18" charset="0"/>
                <a:cs typeface="Times New Roman" panose="02020603050405020304" pitchFamily="18" charset="0"/>
              </a:rPr>
              <a:t> </a:t>
            </a:r>
          </a:p>
          <a:p>
            <a:pPr marL="469900" indent="-457200">
              <a:lnSpc>
                <a:spcPct val="150000"/>
              </a:lnSpc>
              <a:spcBef>
                <a:spcPts val="554"/>
              </a:spcBef>
              <a:buFont typeface="+mj-lt"/>
              <a:buAutoNum type="arabicPeriod"/>
            </a:pPr>
            <a:r>
              <a:rPr lang="en-US" altLang="en-US" sz="2000" dirty="0">
                <a:cs typeface="Calibri" panose="020F0502020204030204" pitchFamily="34" charset="0"/>
              </a:rPr>
              <a:t>Here,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number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of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elements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array,</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which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10.</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lower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0</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upper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9</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(10-1</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9)</a:t>
            </a:r>
          </a:p>
          <a:p>
            <a:pPr marL="469900" indent="-457200">
              <a:lnSpc>
                <a:spcPct val="150000"/>
              </a:lnSpc>
              <a:spcBef>
                <a:spcPts val="102"/>
              </a:spcBef>
              <a:buFont typeface="+mj-lt"/>
              <a:buAutoNum type="arabicPeriod"/>
            </a:pPr>
            <a:r>
              <a:rPr lang="en-US" altLang="en-US" sz="2000" dirty="0">
                <a:cs typeface="Calibri" panose="020F0502020204030204" pitchFamily="34" charset="0"/>
              </a:rPr>
              <a:t>Calculate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index</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(lower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upper)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2.</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case,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(0</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9)</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2</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4.</a:t>
            </a:r>
          </a:p>
          <a:p>
            <a:pPr marL="469900" indent="-457200">
              <a:lnSpc>
                <a:spcPct val="150000"/>
              </a:lnSpc>
              <a:buFont typeface="+mj-lt"/>
              <a:buAutoNum type="arabicPeriod"/>
            </a:pPr>
            <a:r>
              <a:rPr lang="en-US" altLang="en-US" sz="2000" dirty="0">
                <a:cs typeface="Calibri" panose="020F0502020204030204" pitchFamily="34" charset="0"/>
              </a:rPr>
              <a:t>Compare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arr[mid]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with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target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value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23.</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Here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arr[mid]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arr[4],</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which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16.</a:t>
            </a:r>
          </a:p>
          <a:p>
            <a:pPr marL="469900" indent="-457200">
              <a:lnSpc>
                <a:spcPct val="150000"/>
              </a:lnSpc>
              <a:spcBef>
                <a:spcPts val="85"/>
              </a:spcBef>
              <a:buFont typeface="+mj-lt"/>
              <a:buAutoNum type="arabicPeriod"/>
            </a:pPr>
            <a:r>
              <a:rPr lang="en-US" altLang="en-US" sz="2000" dirty="0">
                <a:cs typeface="Calibri" panose="020F0502020204030204" pitchFamily="34" charset="0"/>
              </a:rPr>
              <a:t>Since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16</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less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than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23,</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target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greater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than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element.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So</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set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lower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p>
          <a:p>
            <a:pPr marL="468312" lvl="1" indent="0">
              <a:lnSpc>
                <a:spcPct val="150000"/>
              </a:lnSpc>
              <a:spcBef>
                <a:spcPts val="102"/>
              </a:spcBef>
            </a:pPr>
            <a:r>
              <a:rPr lang="en-US" altLang="en-US" sz="2000" dirty="0">
                <a:cs typeface="Calibri" panose="020F0502020204030204" pitchFamily="34" charset="0"/>
              </a:rPr>
              <a:t>This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eliminates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left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half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of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array.</a:t>
            </a:r>
          </a:p>
          <a:p>
            <a:pPr marL="469900" indent="-457200">
              <a:lnSpc>
                <a:spcPct val="150000"/>
              </a:lnSpc>
              <a:spcBef>
                <a:spcPts val="102"/>
              </a:spcBef>
              <a:buFont typeface="+mj-lt"/>
              <a:buAutoNum type="arabicPeriod"/>
            </a:pPr>
            <a:r>
              <a:rPr lang="en-US" altLang="en-US" sz="2000" dirty="0">
                <a:cs typeface="Calibri" panose="020F0502020204030204" pitchFamily="34" charset="0"/>
              </a:rPr>
              <a:t>Recalculate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index</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with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new</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lower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and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upper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bounds.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(lower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upper)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2</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(5+</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9)</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2</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7</a:t>
            </a:r>
          </a:p>
          <a:p>
            <a:pPr marL="469900" indent="-457200">
              <a:lnSpc>
                <a:spcPct val="150000"/>
              </a:lnSpc>
              <a:spcBef>
                <a:spcPts val="102"/>
              </a:spcBef>
              <a:buFont typeface="+mj-lt"/>
              <a:buAutoNum type="arabicPeriod"/>
            </a:pPr>
            <a:r>
              <a:rPr lang="en-US" altLang="en-US" sz="2000" dirty="0">
                <a:cs typeface="Calibri" panose="020F0502020204030204" pitchFamily="34" charset="0"/>
              </a:rPr>
              <a:t>Check</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arr[mid]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(which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38)</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equals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target.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does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not.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Since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38</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&gt;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23,</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set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upper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a:t>
            </a:r>
            <a:r>
              <a:rPr lang="en-US" altLang="en-US" sz="2000" dirty="0">
                <a:latin typeface="Times New Roman" panose="02020603050405020304" pitchFamily="18" charset="0"/>
                <a:cs typeface="Times New Roman" panose="02020603050405020304" pitchFamily="18" charset="0"/>
              </a:rPr>
              <a:t> - 1</a:t>
            </a:r>
            <a:endParaRPr lang="en-US" altLang="en-US" sz="2000" dirty="0">
              <a:cs typeface="Calibri" panose="020F0502020204030204" pitchFamily="34" charset="0"/>
            </a:endParaRPr>
          </a:p>
          <a:p>
            <a:pPr marL="468312" lvl="1" indent="0">
              <a:lnSpc>
                <a:spcPct val="150000"/>
              </a:lnSpc>
              <a:spcBef>
                <a:spcPts val="102"/>
              </a:spcBef>
            </a:pPr>
            <a:r>
              <a:rPr lang="en-US" altLang="en-US" sz="2000" dirty="0">
                <a:cs typeface="Calibri" panose="020F0502020204030204" pitchFamily="34" charset="0"/>
              </a:rPr>
              <a:t>This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eliminates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right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half.</a:t>
            </a:r>
          </a:p>
          <a:p>
            <a:pPr marL="469900" indent="-457200">
              <a:lnSpc>
                <a:spcPct val="150000"/>
              </a:lnSpc>
              <a:spcBef>
                <a:spcPts val="102"/>
              </a:spcBef>
              <a:buFont typeface="+mj-lt"/>
              <a:buAutoNum type="arabicPeriod"/>
            </a:pPr>
            <a:r>
              <a:rPr lang="en-US" altLang="en-US" sz="2000" dirty="0">
                <a:cs typeface="Calibri" panose="020F0502020204030204" pitchFamily="34" charset="0"/>
              </a:rPr>
              <a:t>Recalculate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(lower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upper)</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2</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(5</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6)</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2</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5</a:t>
            </a:r>
          </a:p>
          <a:p>
            <a:pPr marL="469900" indent="-457200">
              <a:lnSpc>
                <a:spcPct val="150000"/>
              </a:lnSpc>
              <a:spcBef>
                <a:spcPts val="85"/>
              </a:spcBef>
              <a:buFont typeface="+mj-lt"/>
              <a:buAutoNum type="arabicPeriod"/>
            </a:pPr>
            <a:r>
              <a:rPr lang="en-US" altLang="en-US" sz="2000" dirty="0">
                <a:cs typeface="Calibri" panose="020F0502020204030204" pitchFamily="34" charset="0"/>
              </a:rPr>
              <a:t>Check</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arr[mid]</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(which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is</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23)</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against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target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23.</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matches!</a:t>
            </a:r>
          </a:p>
          <a:p>
            <a:pPr marL="469900" indent="-457200">
              <a:lnSpc>
                <a:spcPct val="150000"/>
              </a:lnSpc>
              <a:spcBef>
                <a:spcPts val="94"/>
              </a:spcBef>
              <a:buFont typeface="+mj-lt"/>
              <a:buAutoNum type="arabicPeriod"/>
            </a:pPr>
            <a:r>
              <a:rPr lang="en-US" altLang="en-US" sz="2000" dirty="0">
                <a:cs typeface="Calibri" panose="020F0502020204030204" pitchFamily="34" charset="0"/>
              </a:rPr>
              <a:t>Return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the</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index</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mid.</a:t>
            </a:r>
          </a:p>
        </p:txBody>
      </p:sp>
    </p:spTree>
    <p:extLst>
      <p:ext uri="{BB962C8B-B14F-4D97-AF65-F5344CB8AC3E}">
        <p14:creationId xmlns:p14="http://schemas.microsoft.com/office/powerpoint/2010/main" val="10056993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0"/>
            <a:ext cx="12192000" cy="5716117"/>
          </a:xfrm>
          <a:prstGeom prst="rect">
            <a:avLst/>
          </a:prstGeom>
        </p:spPr>
        <p:txBody>
          <a:bodyPr wrap="square" lIns="0" tIns="0" rIns="0" bIns="0">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800" b="1" u="sng" dirty="0">
                <a:cs typeface="Calibri" panose="020F0502020204030204" pitchFamily="34" charset="0"/>
              </a:rPr>
              <a:t>Concept of Binary Search</a:t>
            </a:r>
            <a:endParaRPr lang="en-US" altLang="en-US" sz="2800" dirty="0">
              <a:cs typeface="Calibri" panose="020F0502020204030204" pitchFamily="34" charset="0"/>
            </a:endParaRPr>
          </a:p>
          <a:p>
            <a:pPr algn="just">
              <a:spcBef>
                <a:spcPts val="725"/>
              </a:spcBef>
            </a:pPr>
            <a:r>
              <a:rPr lang="en-US" altLang="en-US" dirty="0">
                <a:cs typeface="Calibri" panose="020F0502020204030204" pitchFamily="34" charset="0"/>
              </a:rPr>
              <a:t>In</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binary</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search</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algorithm,</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we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can</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find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element</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position</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using</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following</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methods:</a:t>
            </a:r>
          </a:p>
          <a:p>
            <a:pPr lvl="1" algn="just">
              <a:spcBef>
                <a:spcPts val="648"/>
              </a:spcBef>
              <a:buFont typeface="Calibri" panose="020F0502020204030204" pitchFamily="34" charset="0"/>
              <a:buAutoNum type="arabicPeriod"/>
            </a:pPr>
            <a:r>
              <a:rPr lang="en-US" altLang="en-US" dirty="0">
                <a:cs typeface="Calibri" panose="020F0502020204030204" pitchFamily="34" charset="0"/>
              </a:rPr>
              <a:t>Recursive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Method</a:t>
            </a:r>
          </a:p>
          <a:p>
            <a:pPr lvl="1" algn="just">
              <a:spcBef>
                <a:spcPts val="85"/>
              </a:spcBef>
              <a:buFont typeface="Calibri" panose="020F0502020204030204" pitchFamily="34" charset="0"/>
              <a:buAutoNum type="arabicPeriod"/>
            </a:pPr>
            <a:r>
              <a:rPr lang="en-US" altLang="en-US" dirty="0">
                <a:cs typeface="Calibri" panose="020F0502020204030204" pitchFamily="34" charset="0"/>
              </a:rPr>
              <a:t>Iterative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Method</a:t>
            </a:r>
          </a:p>
          <a:p>
            <a:pPr algn="just">
              <a:lnSpc>
                <a:spcPct val="109000"/>
              </a:lnSpc>
              <a:spcBef>
                <a:spcPts val="554"/>
              </a:spcBef>
            </a:pP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divide-and-conquer</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approach</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technique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is</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followed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by</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recursive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method.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In</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this</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method,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a</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function</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is</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called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again</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and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again</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until</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it</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finds</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an</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element</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in</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list.</a:t>
            </a:r>
          </a:p>
          <a:p>
            <a:pPr algn="just">
              <a:lnSpc>
                <a:spcPct val="165000"/>
              </a:lnSpc>
              <a:spcBef>
                <a:spcPts val="9"/>
              </a:spcBef>
            </a:pPr>
            <a:r>
              <a:rPr lang="en-US" altLang="en-US" dirty="0">
                <a:cs typeface="Calibri" panose="020F0502020204030204" pitchFamily="34" charset="0"/>
              </a:rPr>
              <a:t>We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have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a</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sorted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list</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of</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elements,</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and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we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are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looking</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for</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index</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position</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of</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45.</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[12,</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24,</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32,</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39,</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45,</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50,</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54]</a:t>
            </a:r>
          </a:p>
          <a:p>
            <a:pPr algn="just">
              <a:lnSpc>
                <a:spcPct val="109000"/>
              </a:lnSpc>
              <a:spcBef>
                <a:spcPts val="554"/>
              </a:spcBef>
            </a:pPr>
            <a:r>
              <a:rPr lang="en-US" altLang="en-US" dirty="0">
                <a:cs typeface="Calibri" panose="020F0502020204030204" pitchFamily="34" charset="0"/>
              </a:rPr>
              <a:t>So,</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we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are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setting</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two</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pointers</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in</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our</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list.</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One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pointer</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is</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used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to</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denote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smaller</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value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called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low,</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and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second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pointer</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is</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used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to</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denote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highest</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value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called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high.</a:t>
            </a:r>
          </a:p>
          <a:p>
            <a:pPr algn="just">
              <a:spcBef>
                <a:spcPts val="648"/>
              </a:spcBef>
            </a:pPr>
            <a:r>
              <a:rPr lang="en-US" altLang="en-US" dirty="0">
                <a:cs typeface="Calibri" panose="020F0502020204030204" pitchFamily="34" charset="0"/>
              </a:rPr>
              <a:t>Next,</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we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calculate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value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of</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middle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element</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in</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array.</a:t>
            </a:r>
          </a:p>
          <a:p>
            <a:pPr algn="just">
              <a:lnSpc>
                <a:spcPct val="110000"/>
              </a:lnSpc>
              <a:spcBef>
                <a:spcPts val="537"/>
              </a:spcBef>
            </a:pPr>
            <a:r>
              <a:rPr lang="en-US" altLang="en-US" dirty="0">
                <a:cs typeface="Calibri" panose="020F0502020204030204" pitchFamily="34" charset="0"/>
              </a:rPr>
              <a:t>Now,</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we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will</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compare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searched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element</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to</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mid-index</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value.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In</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this</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case,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32</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is</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not</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equal</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to</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45.</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So</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we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need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to</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do</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further</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comparisons</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to</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find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element.</a:t>
            </a:r>
          </a:p>
          <a:p>
            <a:pPr algn="just">
              <a:lnSpc>
                <a:spcPct val="110000"/>
              </a:lnSpc>
              <a:spcBef>
                <a:spcPts val="537"/>
              </a:spcBef>
            </a:pPr>
            <a:r>
              <a:rPr lang="en-US" altLang="en-US" dirty="0">
                <a:cs typeface="Calibri" panose="020F0502020204030204" pitchFamily="34" charset="0"/>
              </a:rPr>
              <a:t>If</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number</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we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are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searching</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for</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is</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equal</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to</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mid,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then</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return</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mid;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otherwise,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move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to</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next</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comparison.</a:t>
            </a:r>
          </a:p>
          <a:p>
            <a:pPr algn="just">
              <a:lnSpc>
                <a:spcPct val="109000"/>
              </a:lnSpc>
              <a:spcBef>
                <a:spcPts val="554"/>
              </a:spcBef>
            </a:pP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number</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to</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be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searched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is</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greater</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than</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middle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number,</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so</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we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compare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n</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with</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middle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element</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of</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elements</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on</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right</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side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of</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mid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and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set</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low</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to</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low</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mid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1.</a:t>
            </a:r>
          </a:p>
          <a:p>
            <a:pPr algn="just">
              <a:lnSpc>
                <a:spcPct val="109000"/>
              </a:lnSpc>
              <a:spcBef>
                <a:spcPts val="554"/>
              </a:spcBef>
            </a:pPr>
            <a:r>
              <a:rPr lang="en-US" altLang="en-US" dirty="0">
                <a:cs typeface="Calibri" panose="020F0502020204030204" pitchFamily="34" charset="0"/>
              </a:rPr>
              <a:t>Otherwise,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compare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n</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with</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middle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element</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of</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elements</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on</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the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left</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side</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of</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mid,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and</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set</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high</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to</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high</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a:t>
            </a:r>
            <a:r>
              <a:rPr lang="en-US" altLang="en-US" dirty="0">
                <a:latin typeface="Times New Roman" panose="02020603050405020304" pitchFamily="18" charset="0"/>
                <a:cs typeface="Times New Roman" panose="02020603050405020304" pitchFamily="18" charset="0"/>
              </a:rPr>
              <a:t> </a:t>
            </a:r>
            <a:r>
              <a:rPr lang="en-US" altLang="en-US" dirty="0">
                <a:cs typeface="Calibri" panose="020F0502020204030204" pitchFamily="34" charset="0"/>
              </a:rPr>
              <a:t>mid—1.</a:t>
            </a:r>
          </a:p>
        </p:txBody>
      </p:sp>
    </p:spTree>
    <p:extLst>
      <p:ext uri="{BB962C8B-B14F-4D97-AF65-F5344CB8AC3E}">
        <p14:creationId xmlns:p14="http://schemas.microsoft.com/office/powerpoint/2010/main" val="33724867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object 3"/>
          <p:cNvSpPr>
            <a:spLocks noChangeArrowheads="1"/>
          </p:cNvSpPr>
          <p:nvPr/>
        </p:nvSpPr>
        <p:spPr bwMode="auto">
          <a:xfrm>
            <a:off x="0" y="0"/>
            <a:ext cx="12191999" cy="6858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endParaRPr lang="en-US" altLang="en-US" sz="1227"/>
          </a:p>
        </p:txBody>
      </p:sp>
    </p:spTree>
    <p:extLst>
      <p:ext uri="{BB962C8B-B14F-4D97-AF65-F5344CB8AC3E}">
        <p14:creationId xmlns:p14="http://schemas.microsoft.com/office/powerpoint/2010/main" val="20017724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0"/>
            <a:ext cx="11714416" cy="615553"/>
          </a:xfrm>
          <a:prstGeom prst="rect">
            <a:avLst/>
          </a:prstGeom>
        </p:spPr>
        <p:txBody>
          <a:bodyPr wrap="square" lIns="0" tIns="0" rIns="0" bIns="0">
            <a:spAutoFit/>
          </a:bodyPr>
          <a:lstStyle/>
          <a:p>
            <a:pPr marL="8659">
              <a:defRPr/>
            </a:pPr>
            <a:r>
              <a:rPr sz="2000" b="1" dirty="0">
                <a:latin typeface="Calibri"/>
                <a:cs typeface="Calibri"/>
              </a:rPr>
              <a:t>#</a:t>
            </a:r>
            <a:r>
              <a:rPr sz="2000" b="1" spc="-17" dirty="0">
                <a:latin typeface="Times New Roman"/>
                <a:cs typeface="Times New Roman"/>
              </a:rPr>
              <a:t> </a:t>
            </a:r>
            <a:r>
              <a:rPr sz="2000" b="1" spc="-3" dirty="0">
                <a:latin typeface="Calibri"/>
                <a:cs typeface="Calibri"/>
              </a:rPr>
              <a:t>I</a:t>
            </a:r>
            <a:r>
              <a:rPr sz="2000" b="1" dirty="0">
                <a:latin typeface="Calibri"/>
                <a:cs typeface="Calibri"/>
              </a:rPr>
              <a:t>ter</a:t>
            </a:r>
            <a:r>
              <a:rPr sz="2000" b="1" spc="-10" dirty="0">
                <a:latin typeface="Calibri"/>
                <a:cs typeface="Calibri"/>
              </a:rPr>
              <a:t>at</a:t>
            </a:r>
            <a:r>
              <a:rPr sz="2000" b="1" spc="-3" dirty="0">
                <a:latin typeface="Calibri"/>
                <a:cs typeface="Calibri"/>
              </a:rPr>
              <a:t>iv</a:t>
            </a:r>
            <a:r>
              <a:rPr sz="2000" b="1" dirty="0">
                <a:latin typeface="Calibri"/>
                <a:cs typeface="Calibri"/>
              </a:rPr>
              <a:t>e</a:t>
            </a:r>
            <a:r>
              <a:rPr sz="2000" b="1" spc="-24" dirty="0">
                <a:latin typeface="Times New Roman"/>
                <a:cs typeface="Times New Roman"/>
              </a:rPr>
              <a:t> </a:t>
            </a:r>
            <a:r>
              <a:rPr sz="2000" b="1" spc="-7" dirty="0">
                <a:latin typeface="Calibri"/>
                <a:cs typeface="Calibri"/>
              </a:rPr>
              <a:t>Bin</a:t>
            </a:r>
            <a:r>
              <a:rPr sz="2000" b="1" spc="-10" dirty="0">
                <a:latin typeface="Calibri"/>
                <a:cs typeface="Calibri"/>
              </a:rPr>
              <a:t>a</a:t>
            </a:r>
            <a:r>
              <a:rPr sz="2000" b="1" dirty="0">
                <a:latin typeface="Calibri"/>
                <a:cs typeface="Calibri"/>
              </a:rPr>
              <a:t>r</a:t>
            </a:r>
            <a:r>
              <a:rPr sz="2000" b="1" spc="-7" dirty="0">
                <a:latin typeface="Calibri"/>
                <a:cs typeface="Calibri"/>
              </a:rPr>
              <a:t>y</a:t>
            </a:r>
            <a:r>
              <a:rPr sz="2000" b="1" spc="-20" dirty="0">
                <a:latin typeface="Times New Roman"/>
                <a:cs typeface="Times New Roman"/>
              </a:rPr>
              <a:t> </a:t>
            </a:r>
            <a:r>
              <a:rPr sz="2000" b="1" dirty="0">
                <a:latin typeface="Calibri"/>
                <a:cs typeface="Calibri"/>
              </a:rPr>
              <a:t>S</a:t>
            </a:r>
            <a:r>
              <a:rPr sz="2000" b="1" spc="-7" dirty="0">
                <a:latin typeface="Calibri"/>
                <a:cs typeface="Calibri"/>
              </a:rPr>
              <a:t>e</a:t>
            </a:r>
            <a:r>
              <a:rPr sz="2000" b="1" spc="-10" dirty="0">
                <a:latin typeface="Calibri"/>
                <a:cs typeface="Calibri"/>
              </a:rPr>
              <a:t>a</a:t>
            </a:r>
            <a:r>
              <a:rPr sz="2000" b="1" dirty="0">
                <a:latin typeface="Calibri"/>
                <a:cs typeface="Calibri"/>
              </a:rPr>
              <a:t>r</a:t>
            </a:r>
            <a:r>
              <a:rPr sz="2000" b="1" spc="-3" dirty="0">
                <a:latin typeface="Calibri"/>
                <a:cs typeface="Calibri"/>
              </a:rPr>
              <a:t>c</a:t>
            </a:r>
            <a:r>
              <a:rPr sz="2000" b="1" dirty="0">
                <a:latin typeface="Calibri"/>
                <a:cs typeface="Calibri"/>
              </a:rPr>
              <a:t>h</a:t>
            </a:r>
            <a:r>
              <a:rPr sz="2000" b="1" spc="-24" dirty="0">
                <a:latin typeface="Times New Roman"/>
                <a:cs typeface="Times New Roman"/>
              </a:rPr>
              <a:t> </a:t>
            </a:r>
            <a:r>
              <a:rPr sz="2000" b="1" spc="-7" dirty="0">
                <a:latin typeface="Calibri"/>
                <a:cs typeface="Calibri"/>
              </a:rPr>
              <a:t>Fun</a:t>
            </a:r>
            <a:r>
              <a:rPr sz="2000" b="1" spc="-10" dirty="0">
                <a:latin typeface="Calibri"/>
                <a:cs typeface="Calibri"/>
              </a:rPr>
              <a:t>c</a:t>
            </a:r>
            <a:r>
              <a:rPr sz="2000" b="1" spc="-3" dirty="0">
                <a:latin typeface="Calibri"/>
                <a:cs typeface="Calibri"/>
              </a:rPr>
              <a:t>t</a:t>
            </a:r>
            <a:r>
              <a:rPr sz="2000" b="1" dirty="0">
                <a:latin typeface="Calibri"/>
                <a:cs typeface="Calibri"/>
              </a:rPr>
              <a:t>i</a:t>
            </a:r>
            <a:r>
              <a:rPr sz="2000" b="1" spc="-14" dirty="0">
                <a:latin typeface="Calibri"/>
                <a:cs typeface="Calibri"/>
              </a:rPr>
              <a:t>o</a:t>
            </a:r>
            <a:r>
              <a:rPr sz="2000" b="1" spc="-7" dirty="0">
                <a:latin typeface="Calibri"/>
                <a:cs typeface="Calibri"/>
              </a:rPr>
              <a:t>n</a:t>
            </a:r>
            <a:r>
              <a:rPr sz="2000" b="1" spc="-17" dirty="0">
                <a:latin typeface="Times New Roman"/>
                <a:cs typeface="Times New Roman"/>
              </a:rPr>
              <a:t> </a:t>
            </a:r>
            <a:r>
              <a:rPr sz="2000" b="1" spc="-3" dirty="0">
                <a:latin typeface="Calibri"/>
                <a:cs typeface="Calibri"/>
              </a:rPr>
              <a:t>meth</a:t>
            </a:r>
            <a:r>
              <a:rPr sz="2000" b="1" spc="-14" dirty="0">
                <a:latin typeface="Calibri"/>
                <a:cs typeface="Calibri"/>
              </a:rPr>
              <a:t>o</a:t>
            </a:r>
            <a:r>
              <a:rPr sz="2000" b="1" spc="-7" dirty="0">
                <a:latin typeface="Calibri"/>
                <a:cs typeface="Calibri"/>
              </a:rPr>
              <a:t>d</a:t>
            </a:r>
            <a:r>
              <a:rPr sz="2000" b="1" spc="-17" dirty="0">
                <a:latin typeface="Times New Roman"/>
                <a:cs typeface="Times New Roman"/>
              </a:rPr>
              <a:t> </a:t>
            </a:r>
            <a:r>
              <a:rPr sz="2000" b="1" spc="-10" dirty="0">
                <a:latin typeface="Calibri"/>
                <a:cs typeface="Calibri"/>
              </a:rPr>
              <a:t>P</a:t>
            </a:r>
            <a:r>
              <a:rPr sz="2000" b="1" spc="-14" dirty="0">
                <a:latin typeface="Calibri"/>
                <a:cs typeface="Calibri"/>
              </a:rPr>
              <a:t>y</a:t>
            </a:r>
            <a:r>
              <a:rPr sz="2000" b="1" spc="-3" dirty="0">
                <a:latin typeface="Calibri"/>
                <a:cs typeface="Calibri"/>
              </a:rPr>
              <a:t>th</a:t>
            </a:r>
            <a:r>
              <a:rPr sz="2000" b="1" spc="-14" dirty="0">
                <a:latin typeface="Calibri"/>
                <a:cs typeface="Calibri"/>
              </a:rPr>
              <a:t>o</a:t>
            </a:r>
            <a:r>
              <a:rPr sz="2000" b="1" spc="-7" dirty="0">
                <a:latin typeface="Calibri"/>
                <a:cs typeface="Calibri"/>
              </a:rPr>
              <a:t>n</a:t>
            </a:r>
            <a:r>
              <a:rPr sz="2000" b="1" spc="-17" dirty="0">
                <a:latin typeface="Times New Roman"/>
                <a:cs typeface="Times New Roman"/>
              </a:rPr>
              <a:t> </a:t>
            </a:r>
            <a:r>
              <a:rPr sz="2000" b="1" spc="-3" dirty="0">
                <a:latin typeface="Calibri"/>
                <a:cs typeface="Calibri"/>
              </a:rPr>
              <a:t>Impleme</a:t>
            </a:r>
            <a:r>
              <a:rPr sz="2000" b="1" spc="-7" dirty="0">
                <a:latin typeface="Calibri"/>
                <a:cs typeface="Calibri"/>
              </a:rPr>
              <a:t>ntation</a:t>
            </a:r>
            <a:endParaRPr lang="en-US" sz="2000" b="1" spc="-7" dirty="0">
              <a:latin typeface="Calibri"/>
              <a:cs typeface="Calibri"/>
            </a:endParaRPr>
          </a:p>
          <a:p>
            <a:pPr marL="8659">
              <a:defRPr/>
            </a:pPr>
            <a:r>
              <a:rPr lang="en-US" altLang="en-US" sz="2000" b="1" dirty="0">
                <a:cs typeface="Calibri" panose="020F0502020204030204" pitchFamily="34" charset="0"/>
              </a:rPr>
              <a:t>#</a:t>
            </a:r>
            <a:r>
              <a:rPr lang="en-US" altLang="en-US" sz="2000" b="1" dirty="0">
                <a:latin typeface="Times New Roman" panose="02020603050405020304" pitchFamily="18" charset="0"/>
                <a:cs typeface="Times New Roman" panose="02020603050405020304" pitchFamily="18" charset="0"/>
              </a:rPr>
              <a:t> </a:t>
            </a:r>
            <a:r>
              <a:rPr lang="en-US" altLang="en-US" sz="2000" b="1" dirty="0">
                <a:cs typeface="Calibri" panose="020F0502020204030204" pitchFamily="34" charset="0"/>
              </a:rPr>
              <a:t>It</a:t>
            </a:r>
            <a:r>
              <a:rPr lang="en-US" altLang="en-US" sz="2000" b="1" dirty="0">
                <a:latin typeface="Times New Roman" panose="02020603050405020304" pitchFamily="18" charset="0"/>
                <a:cs typeface="Times New Roman" panose="02020603050405020304" pitchFamily="18" charset="0"/>
              </a:rPr>
              <a:t> </a:t>
            </a:r>
            <a:r>
              <a:rPr lang="en-US" altLang="en-US" sz="2000" b="1" dirty="0">
                <a:cs typeface="Calibri" panose="020F0502020204030204" pitchFamily="34" charset="0"/>
              </a:rPr>
              <a:t>returns</a:t>
            </a:r>
            <a:r>
              <a:rPr lang="en-US" altLang="en-US" sz="2000" b="1" dirty="0">
                <a:latin typeface="Times New Roman" panose="02020603050405020304" pitchFamily="18" charset="0"/>
                <a:cs typeface="Times New Roman" panose="02020603050405020304" pitchFamily="18" charset="0"/>
              </a:rPr>
              <a:t> </a:t>
            </a:r>
            <a:r>
              <a:rPr lang="en-US" altLang="en-US" sz="2000" b="1" dirty="0">
                <a:cs typeface="Calibri" panose="020F0502020204030204" pitchFamily="34" charset="0"/>
              </a:rPr>
              <a:t>index</a:t>
            </a:r>
            <a:r>
              <a:rPr lang="en-US" altLang="en-US" sz="2000" b="1" dirty="0">
                <a:latin typeface="Times New Roman" panose="02020603050405020304" pitchFamily="18" charset="0"/>
                <a:cs typeface="Times New Roman" panose="02020603050405020304" pitchFamily="18" charset="0"/>
              </a:rPr>
              <a:t> </a:t>
            </a:r>
            <a:r>
              <a:rPr lang="en-US" altLang="en-US" sz="2000" b="1" dirty="0">
                <a:cs typeface="Calibri" panose="020F0502020204030204" pitchFamily="34" charset="0"/>
              </a:rPr>
              <a:t>of</a:t>
            </a:r>
            <a:r>
              <a:rPr lang="en-US" altLang="en-US" sz="2000" b="1" dirty="0">
                <a:latin typeface="Times New Roman" panose="02020603050405020304" pitchFamily="18" charset="0"/>
                <a:cs typeface="Times New Roman" panose="02020603050405020304" pitchFamily="18" charset="0"/>
              </a:rPr>
              <a:t> </a:t>
            </a:r>
            <a:r>
              <a:rPr lang="en-US" altLang="en-US" sz="2000" b="1" dirty="0">
                <a:cs typeface="Calibri" panose="020F0502020204030204" pitchFamily="34" charset="0"/>
              </a:rPr>
              <a:t>n</a:t>
            </a:r>
            <a:r>
              <a:rPr lang="en-US" altLang="en-US" sz="2000" b="1" dirty="0">
                <a:latin typeface="Times New Roman" panose="02020603050405020304" pitchFamily="18" charset="0"/>
                <a:cs typeface="Times New Roman" panose="02020603050405020304" pitchFamily="18" charset="0"/>
              </a:rPr>
              <a:t> </a:t>
            </a:r>
            <a:r>
              <a:rPr lang="en-US" altLang="en-US" sz="2000" b="1" dirty="0">
                <a:cs typeface="Calibri" panose="020F0502020204030204" pitchFamily="34" charset="0"/>
              </a:rPr>
              <a:t>in</a:t>
            </a:r>
            <a:r>
              <a:rPr lang="en-US" altLang="en-US" sz="2000" b="1" dirty="0">
                <a:latin typeface="Times New Roman" panose="02020603050405020304" pitchFamily="18" charset="0"/>
                <a:cs typeface="Times New Roman" panose="02020603050405020304" pitchFamily="18" charset="0"/>
              </a:rPr>
              <a:t> </a:t>
            </a:r>
            <a:r>
              <a:rPr lang="en-US" altLang="en-US" sz="2000" b="1" dirty="0">
                <a:cs typeface="Calibri" panose="020F0502020204030204" pitchFamily="34" charset="0"/>
              </a:rPr>
              <a:t>given</a:t>
            </a:r>
            <a:r>
              <a:rPr lang="en-US" altLang="en-US" sz="2000" b="1" dirty="0">
                <a:latin typeface="Times New Roman" panose="02020603050405020304" pitchFamily="18" charset="0"/>
                <a:cs typeface="Times New Roman" panose="02020603050405020304" pitchFamily="18" charset="0"/>
              </a:rPr>
              <a:t> </a:t>
            </a:r>
            <a:r>
              <a:rPr lang="en-US" altLang="en-US" sz="2000" b="1" dirty="0">
                <a:cs typeface="Calibri" panose="020F0502020204030204" pitchFamily="34" charset="0"/>
              </a:rPr>
              <a:t>list1</a:t>
            </a:r>
            <a:r>
              <a:rPr lang="en-US" altLang="en-US" sz="2000" b="1" dirty="0">
                <a:latin typeface="Times New Roman" panose="02020603050405020304" pitchFamily="18" charset="0"/>
                <a:cs typeface="Times New Roman" panose="02020603050405020304" pitchFamily="18" charset="0"/>
              </a:rPr>
              <a:t> </a:t>
            </a:r>
            <a:r>
              <a:rPr lang="en-US" altLang="en-US" sz="2000" b="1" dirty="0">
                <a:cs typeface="Calibri" panose="020F0502020204030204" pitchFamily="34" charset="0"/>
              </a:rPr>
              <a:t>if</a:t>
            </a:r>
            <a:r>
              <a:rPr lang="en-US" altLang="en-US" sz="2000" b="1" dirty="0">
                <a:latin typeface="Times New Roman" panose="02020603050405020304" pitchFamily="18" charset="0"/>
                <a:cs typeface="Times New Roman" panose="02020603050405020304" pitchFamily="18" charset="0"/>
              </a:rPr>
              <a:t> </a:t>
            </a:r>
            <a:r>
              <a:rPr lang="en-US" altLang="en-US" sz="2000" b="1" dirty="0">
                <a:cs typeface="Calibri" panose="020F0502020204030204" pitchFamily="34" charset="0"/>
              </a:rPr>
              <a:t>present, </a:t>
            </a:r>
            <a:r>
              <a:rPr lang="en-US" sz="2000" b="1" dirty="0">
                <a:cs typeface="Calibri"/>
              </a:rPr>
              <a:t>#</a:t>
            </a:r>
            <a:r>
              <a:rPr lang="en-US" sz="2000" b="1" spc="-24" dirty="0">
                <a:latin typeface="Times New Roman"/>
                <a:cs typeface="Times New Roman"/>
              </a:rPr>
              <a:t> </a:t>
            </a:r>
            <a:r>
              <a:rPr lang="en-US" sz="2000" b="1" spc="-3" dirty="0">
                <a:cs typeface="Calibri"/>
              </a:rPr>
              <a:t>el</a:t>
            </a:r>
            <a:r>
              <a:rPr lang="en-US" sz="2000" b="1" dirty="0">
                <a:cs typeface="Calibri"/>
              </a:rPr>
              <a:t>se</a:t>
            </a:r>
            <a:r>
              <a:rPr lang="en-US" sz="2000" b="1" spc="-20" dirty="0">
                <a:latin typeface="Times New Roman"/>
                <a:cs typeface="Times New Roman"/>
              </a:rPr>
              <a:t> </a:t>
            </a:r>
            <a:r>
              <a:rPr lang="en-US" sz="2000" b="1" spc="3" dirty="0">
                <a:cs typeface="Calibri"/>
              </a:rPr>
              <a:t>r</a:t>
            </a:r>
            <a:r>
              <a:rPr lang="en-US" sz="2000" b="1" spc="-3" dirty="0">
                <a:cs typeface="Calibri"/>
              </a:rPr>
              <a:t>etu</a:t>
            </a:r>
            <a:r>
              <a:rPr lang="en-US" sz="2000" b="1" spc="-7" dirty="0">
                <a:cs typeface="Calibri"/>
              </a:rPr>
              <a:t>rns</a:t>
            </a:r>
            <a:r>
              <a:rPr lang="en-US" sz="2000" b="1" spc="3" dirty="0">
                <a:latin typeface="Times New Roman"/>
                <a:cs typeface="Times New Roman"/>
              </a:rPr>
              <a:t> </a:t>
            </a:r>
            <a:r>
              <a:rPr lang="en-US" sz="2000" b="1" dirty="0">
                <a:cs typeface="Calibri"/>
              </a:rPr>
              <a:t>-</a:t>
            </a:r>
            <a:r>
              <a:rPr lang="en-US" sz="2000" b="1" spc="-7" dirty="0">
                <a:cs typeface="Calibri"/>
              </a:rPr>
              <a:t>1</a:t>
            </a:r>
            <a:endParaRPr sz="2000" dirty="0">
              <a:latin typeface="Calibri"/>
              <a:cs typeface="Calibri"/>
            </a:endParaRPr>
          </a:p>
        </p:txBody>
      </p:sp>
      <p:sp>
        <p:nvSpPr>
          <p:cNvPr id="5" name="object 5"/>
          <p:cNvSpPr txBox="1"/>
          <p:nvPr/>
        </p:nvSpPr>
        <p:spPr>
          <a:xfrm>
            <a:off x="0" y="615553"/>
            <a:ext cx="12192000" cy="6547946"/>
          </a:xfrm>
          <a:prstGeom prst="rect">
            <a:avLst/>
          </a:prstGeom>
        </p:spPr>
        <p:txBody>
          <a:bodyPr wrap="square" lIns="0" tIns="0" rIns="0" bIns="0">
            <a:spAutoFit/>
          </a:bodyPr>
          <a:lstStyle>
            <a:lvl1pPr marL="13811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nSpc>
                <a:spcPct val="170000"/>
              </a:lnSpc>
            </a:pPr>
            <a:r>
              <a:rPr lang="en-US" altLang="en-US" sz="2000" dirty="0">
                <a:cs typeface="Calibri" panose="020F0502020204030204" pitchFamily="34" charset="0"/>
              </a:rPr>
              <a:t>def</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binary_search</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(list1,</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n):</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low</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a:t>
            </a:r>
            <a:r>
              <a:rPr lang="en-US" altLang="en-US" sz="2000" dirty="0">
                <a:latin typeface="Times New Roman" panose="02020603050405020304" pitchFamily="18" charset="0"/>
                <a:cs typeface="Times New Roman" panose="02020603050405020304" pitchFamily="18" charset="0"/>
              </a:rPr>
              <a:t> </a:t>
            </a:r>
            <a:r>
              <a:rPr lang="en-US" altLang="en-US" sz="2000" dirty="0">
                <a:cs typeface="Calibri" panose="020F0502020204030204" pitchFamily="34" charset="0"/>
              </a:rPr>
              <a:t>0</a:t>
            </a:r>
          </a:p>
          <a:p>
            <a:pPr>
              <a:lnSpc>
                <a:spcPct val="170000"/>
              </a:lnSpc>
            </a:pPr>
            <a:r>
              <a:rPr lang="en-US" altLang="en-US" sz="2000" dirty="0">
                <a:cs typeface="Calibri" panose="020F0502020204030204" pitchFamily="34" charset="0"/>
              </a:rPr>
              <a:t>high = len(list1) - 1 mid = 0</a:t>
            </a:r>
          </a:p>
          <a:p>
            <a:pPr>
              <a:lnSpc>
                <a:spcPct val="170000"/>
              </a:lnSpc>
            </a:pPr>
            <a:r>
              <a:rPr lang="en-US" altLang="en-US" sz="2000" dirty="0">
                <a:cs typeface="Calibri" panose="020F0502020204030204" pitchFamily="34" charset="0"/>
              </a:rPr>
              <a:t>while low &lt;= high:</a:t>
            </a:r>
          </a:p>
          <a:p>
            <a:pPr>
              <a:lnSpc>
                <a:spcPct val="170000"/>
              </a:lnSpc>
              <a:spcBef>
                <a:spcPts val="9"/>
              </a:spcBef>
            </a:pPr>
            <a:r>
              <a:rPr lang="en-US" altLang="en-US" sz="2000" dirty="0">
                <a:cs typeface="Calibri" panose="020F0502020204030204" pitchFamily="34" charset="0"/>
              </a:rPr>
              <a:t># for get integer result mid = (high + low) // 2</a:t>
            </a:r>
          </a:p>
          <a:p>
            <a:pPr>
              <a:lnSpc>
                <a:spcPct val="170000"/>
              </a:lnSpc>
              <a:spcBef>
                <a:spcPts val="9"/>
              </a:spcBef>
            </a:pPr>
            <a:r>
              <a:rPr lang="en-US" altLang="en-US" sz="2000" dirty="0">
                <a:cs typeface="Calibri" panose="020F0502020204030204" pitchFamily="34" charset="0"/>
              </a:rPr>
              <a:t># Check if n is present at mid if list1[mid] &lt; n:</a:t>
            </a:r>
          </a:p>
          <a:p>
            <a:pPr>
              <a:spcBef>
                <a:spcPts val="640"/>
              </a:spcBef>
            </a:pPr>
            <a:r>
              <a:rPr lang="en-US" altLang="en-US" sz="2000" dirty="0">
                <a:cs typeface="Calibri" panose="020F0502020204030204" pitchFamily="34" charset="0"/>
              </a:rPr>
              <a:t>low = mid + 1</a:t>
            </a:r>
          </a:p>
          <a:p>
            <a:pPr>
              <a:lnSpc>
                <a:spcPct val="170000"/>
              </a:lnSpc>
            </a:pPr>
            <a:r>
              <a:rPr lang="en-US" altLang="en-US" sz="2000" dirty="0">
                <a:cs typeface="Calibri" panose="020F0502020204030204" pitchFamily="34" charset="0"/>
              </a:rPr>
              <a:t># If n is greater, compare to the right of mid elif list1[mid] &gt; n:</a:t>
            </a:r>
          </a:p>
          <a:p>
            <a:pPr>
              <a:spcBef>
                <a:spcPts val="640"/>
              </a:spcBef>
            </a:pPr>
            <a:r>
              <a:rPr lang="en-US" altLang="en-US" sz="2000" dirty="0">
                <a:cs typeface="Calibri" panose="020F0502020204030204" pitchFamily="34" charset="0"/>
              </a:rPr>
              <a:t>high = mid – 1</a:t>
            </a:r>
          </a:p>
          <a:p>
            <a:pPr>
              <a:spcBef>
                <a:spcPts val="640"/>
              </a:spcBef>
            </a:pPr>
            <a:endParaRPr lang="en-US" altLang="en-US" sz="500" dirty="0">
              <a:cs typeface="Calibri" panose="020F0502020204030204" pitchFamily="34" charset="0"/>
            </a:endParaRPr>
          </a:p>
          <a:p>
            <a:pPr>
              <a:lnSpc>
                <a:spcPts val="1543"/>
              </a:lnSpc>
              <a:spcBef>
                <a:spcPts val="145"/>
              </a:spcBef>
            </a:pPr>
            <a:r>
              <a:rPr lang="en-US" altLang="en-US" sz="2000" dirty="0">
                <a:cs typeface="Calibri" panose="020F0502020204030204" pitchFamily="34" charset="0"/>
              </a:rPr>
              <a:t># If n is smaller, compared to the left of mid else:</a:t>
            </a:r>
          </a:p>
          <a:p>
            <a:pPr>
              <a:spcBef>
                <a:spcPts val="469"/>
              </a:spcBef>
            </a:pPr>
            <a:r>
              <a:rPr lang="en-US" altLang="en-US" sz="2000" dirty="0">
                <a:cs typeface="Calibri" panose="020F0502020204030204" pitchFamily="34" charset="0"/>
              </a:rPr>
              <a:t>return mid</a:t>
            </a:r>
          </a:p>
          <a:p>
            <a:pPr>
              <a:lnSpc>
                <a:spcPct val="170000"/>
              </a:lnSpc>
              <a:spcBef>
                <a:spcPts val="9"/>
              </a:spcBef>
            </a:pPr>
            <a:r>
              <a:rPr lang="en-US" altLang="en-US" sz="2000" dirty="0">
                <a:cs typeface="Calibri" panose="020F0502020204030204" pitchFamily="34" charset="0"/>
              </a:rPr>
              <a:t># element was not present in the list, return -1 return -1</a:t>
            </a:r>
          </a:p>
          <a:p>
            <a:pPr>
              <a:spcBef>
                <a:spcPts val="631"/>
              </a:spcBef>
            </a:pPr>
            <a:r>
              <a:rPr lang="en-US" altLang="en-US" sz="2000" dirty="0">
                <a:cs typeface="Calibri" panose="020F0502020204030204" pitchFamily="34" charset="0"/>
              </a:rPr>
              <a:t># Initial list1</a:t>
            </a:r>
          </a:p>
          <a:p>
            <a:pPr>
              <a:spcBef>
                <a:spcPts val="640"/>
              </a:spcBef>
            </a:pPr>
            <a:r>
              <a:rPr lang="en-US" altLang="en-US" sz="2000" dirty="0">
                <a:cs typeface="Calibri" panose="020F0502020204030204" pitchFamily="34" charset="0"/>
              </a:rPr>
              <a:t>list1 = [12, 24, 32, 39, 45, 50, 54]</a:t>
            </a:r>
          </a:p>
          <a:p>
            <a:pPr>
              <a:spcBef>
                <a:spcPts val="631"/>
              </a:spcBef>
            </a:pPr>
            <a:r>
              <a:rPr lang="en-US" altLang="en-US" sz="2000" dirty="0">
                <a:cs typeface="Calibri" panose="020F0502020204030204" pitchFamily="34" charset="0"/>
              </a:rPr>
              <a:t>n = 45</a:t>
            </a:r>
          </a:p>
        </p:txBody>
      </p:sp>
    </p:spTree>
    <p:extLst>
      <p:ext uri="{BB962C8B-B14F-4D97-AF65-F5344CB8AC3E}">
        <p14:creationId xmlns:p14="http://schemas.microsoft.com/office/powerpoint/2010/main" val="12372753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0"/>
            <a:ext cx="11714416" cy="738664"/>
          </a:xfrm>
          <a:prstGeom prst="rect">
            <a:avLst/>
          </a:prstGeom>
        </p:spPr>
        <p:txBody>
          <a:bodyPr wrap="square" lIns="0" tIns="0" rIns="0" bIns="0">
            <a:spAutoFit/>
          </a:bodyPr>
          <a:lstStyle/>
          <a:p>
            <a:pPr marL="8659">
              <a:defRPr/>
            </a:pPr>
            <a:r>
              <a:rPr sz="2400" b="1" dirty="0">
                <a:latin typeface="Calibri"/>
                <a:cs typeface="Calibri"/>
              </a:rPr>
              <a:t>#</a:t>
            </a:r>
            <a:r>
              <a:rPr sz="2400" b="1" spc="-17" dirty="0">
                <a:latin typeface="Times New Roman"/>
                <a:cs typeface="Times New Roman"/>
              </a:rPr>
              <a:t> </a:t>
            </a:r>
            <a:r>
              <a:rPr sz="2400" b="1" spc="-3" dirty="0">
                <a:latin typeface="Calibri"/>
                <a:cs typeface="Calibri"/>
              </a:rPr>
              <a:t>I</a:t>
            </a:r>
            <a:r>
              <a:rPr sz="2400" b="1" dirty="0">
                <a:latin typeface="Calibri"/>
                <a:cs typeface="Calibri"/>
              </a:rPr>
              <a:t>ter</a:t>
            </a:r>
            <a:r>
              <a:rPr sz="2400" b="1" spc="-10" dirty="0">
                <a:latin typeface="Calibri"/>
                <a:cs typeface="Calibri"/>
              </a:rPr>
              <a:t>at</a:t>
            </a:r>
            <a:r>
              <a:rPr sz="2400" b="1" spc="-3" dirty="0">
                <a:latin typeface="Calibri"/>
                <a:cs typeface="Calibri"/>
              </a:rPr>
              <a:t>iv</a:t>
            </a:r>
            <a:r>
              <a:rPr sz="2400" b="1" dirty="0">
                <a:latin typeface="Calibri"/>
                <a:cs typeface="Calibri"/>
              </a:rPr>
              <a:t>e</a:t>
            </a:r>
            <a:r>
              <a:rPr sz="2400" b="1" spc="-24" dirty="0">
                <a:latin typeface="Times New Roman"/>
                <a:cs typeface="Times New Roman"/>
              </a:rPr>
              <a:t> </a:t>
            </a:r>
            <a:r>
              <a:rPr sz="2400" b="1" spc="-7" dirty="0">
                <a:latin typeface="Calibri"/>
                <a:cs typeface="Calibri"/>
              </a:rPr>
              <a:t>Bin</a:t>
            </a:r>
            <a:r>
              <a:rPr sz="2400" b="1" spc="-10" dirty="0">
                <a:latin typeface="Calibri"/>
                <a:cs typeface="Calibri"/>
              </a:rPr>
              <a:t>a</a:t>
            </a:r>
            <a:r>
              <a:rPr sz="2400" b="1" dirty="0">
                <a:latin typeface="Calibri"/>
                <a:cs typeface="Calibri"/>
              </a:rPr>
              <a:t>r</a:t>
            </a:r>
            <a:r>
              <a:rPr sz="2400" b="1" spc="-7" dirty="0">
                <a:latin typeface="Calibri"/>
                <a:cs typeface="Calibri"/>
              </a:rPr>
              <a:t>y</a:t>
            </a:r>
            <a:r>
              <a:rPr sz="2400" b="1" spc="-20" dirty="0">
                <a:latin typeface="Times New Roman"/>
                <a:cs typeface="Times New Roman"/>
              </a:rPr>
              <a:t> </a:t>
            </a:r>
            <a:r>
              <a:rPr sz="2400" b="1" dirty="0">
                <a:latin typeface="Calibri"/>
                <a:cs typeface="Calibri"/>
              </a:rPr>
              <a:t>S</a:t>
            </a:r>
            <a:r>
              <a:rPr sz="2400" b="1" spc="-7" dirty="0">
                <a:latin typeface="Calibri"/>
                <a:cs typeface="Calibri"/>
              </a:rPr>
              <a:t>e</a:t>
            </a:r>
            <a:r>
              <a:rPr sz="2400" b="1" spc="-10" dirty="0">
                <a:latin typeface="Calibri"/>
                <a:cs typeface="Calibri"/>
              </a:rPr>
              <a:t>a</a:t>
            </a:r>
            <a:r>
              <a:rPr sz="2400" b="1" dirty="0">
                <a:latin typeface="Calibri"/>
                <a:cs typeface="Calibri"/>
              </a:rPr>
              <a:t>r</a:t>
            </a:r>
            <a:r>
              <a:rPr sz="2400" b="1" spc="-3" dirty="0">
                <a:latin typeface="Calibri"/>
                <a:cs typeface="Calibri"/>
              </a:rPr>
              <a:t>c</a:t>
            </a:r>
            <a:r>
              <a:rPr sz="2400" b="1" dirty="0">
                <a:latin typeface="Calibri"/>
                <a:cs typeface="Calibri"/>
              </a:rPr>
              <a:t>h</a:t>
            </a:r>
            <a:r>
              <a:rPr sz="2400" b="1" spc="-24" dirty="0">
                <a:latin typeface="Times New Roman"/>
                <a:cs typeface="Times New Roman"/>
              </a:rPr>
              <a:t> </a:t>
            </a:r>
            <a:r>
              <a:rPr sz="2400" b="1" spc="-7" dirty="0">
                <a:latin typeface="Calibri"/>
                <a:cs typeface="Calibri"/>
              </a:rPr>
              <a:t>Fun</a:t>
            </a:r>
            <a:r>
              <a:rPr sz="2400" b="1" spc="-10" dirty="0">
                <a:latin typeface="Calibri"/>
                <a:cs typeface="Calibri"/>
              </a:rPr>
              <a:t>c</a:t>
            </a:r>
            <a:r>
              <a:rPr sz="2400" b="1" spc="-3" dirty="0">
                <a:latin typeface="Calibri"/>
                <a:cs typeface="Calibri"/>
              </a:rPr>
              <a:t>t</a:t>
            </a:r>
            <a:r>
              <a:rPr sz="2400" b="1" dirty="0">
                <a:latin typeface="Calibri"/>
                <a:cs typeface="Calibri"/>
              </a:rPr>
              <a:t>i</a:t>
            </a:r>
            <a:r>
              <a:rPr sz="2400" b="1" spc="-14" dirty="0">
                <a:latin typeface="Calibri"/>
                <a:cs typeface="Calibri"/>
              </a:rPr>
              <a:t>o</a:t>
            </a:r>
            <a:r>
              <a:rPr sz="2400" b="1" spc="-7" dirty="0">
                <a:latin typeface="Calibri"/>
                <a:cs typeface="Calibri"/>
              </a:rPr>
              <a:t>n</a:t>
            </a:r>
            <a:r>
              <a:rPr sz="2400" b="1" spc="-17" dirty="0">
                <a:latin typeface="Times New Roman"/>
                <a:cs typeface="Times New Roman"/>
              </a:rPr>
              <a:t> </a:t>
            </a:r>
            <a:r>
              <a:rPr sz="2400" b="1" spc="-3" dirty="0">
                <a:latin typeface="Calibri"/>
                <a:cs typeface="Calibri"/>
              </a:rPr>
              <a:t>meth</a:t>
            </a:r>
            <a:r>
              <a:rPr sz="2400" b="1" spc="-14" dirty="0">
                <a:latin typeface="Calibri"/>
                <a:cs typeface="Calibri"/>
              </a:rPr>
              <a:t>o</a:t>
            </a:r>
            <a:r>
              <a:rPr sz="2400" b="1" spc="-7" dirty="0">
                <a:latin typeface="Calibri"/>
                <a:cs typeface="Calibri"/>
              </a:rPr>
              <a:t>d</a:t>
            </a:r>
            <a:r>
              <a:rPr sz="2400" b="1" spc="-17" dirty="0">
                <a:latin typeface="Times New Roman"/>
                <a:cs typeface="Times New Roman"/>
              </a:rPr>
              <a:t> </a:t>
            </a:r>
            <a:r>
              <a:rPr sz="2400" b="1" spc="-10" dirty="0">
                <a:latin typeface="Calibri"/>
                <a:cs typeface="Calibri"/>
              </a:rPr>
              <a:t>P</a:t>
            </a:r>
            <a:r>
              <a:rPr sz="2400" b="1" spc="-14" dirty="0">
                <a:latin typeface="Calibri"/>
                <a:cs typeface="Calibri"/>
              </a:rPr>
              <a:t>y</a:t>
            </a:r>
            <a:r>
              <a:rPr sz="2400" b="1" spc="-3" dirty="0">
                <a:latin typeface="Calibri"/>
                <a:cs typeface="Calibri"/>
              </a:rPr>
              <a:t>th</a:t>
            </a:r>
            <a:r>
              <a:rPr sz="2400" b="1" spc="-14" dirty="0">
                <a:latin typeface="Calibri"/>
                <a:cs typeface="Calibri"/>
              </a:rPr>
              <a:t>o</a:t>
            </a:r>
            <a:r>
              <a:rPr sz="2400" b="1" spc="-7" dirty="0">
                <a:latin typeface="Calibri"/>
                <a:cs typeface="Calibri"/>
              </a:rPr>
              <a:t>n</a:t>
            </a:r>
            <a:r>
              <a:rPr sz="2400" b="1" spc="-17" dirty="0">
                <a:latin typeface="Times New Roman"/>
                <a:cs typeface="Times New Roman"/>
              </a:rPr>
              <a:t> </a:t>
            </a:r>
            <a:r>
              <a:rPr sz="2400" b="1" spc="-3" dirty="0">
                <a:latin typeface="Calibri"/>
                <a:cs typeface="Calibri"/>
              </a:rPr>
              <a:t>Impleme</a:t>
            </a:r>
            <a:r>
              <a:rPr sz="2400" b="1" spc="-7" dirty="0">
                <a:latin typeface="Calibri"/>
                <a:cs typeface="Calibri"/>
              </a:rPr>
              <a:t>ntation</a:t>
            </a:r>
            <a:endParaRPr lang="en-US" sz="2400" b="1" spc="-7" dirty="0">
              <a:latin typeface="Calibri"/>
              <a:cs typeface="Calibri"/>
            </a:endParaRPr>
          </a:p>
          <a:p>
            <a:pPr marL="8659">
              <a:defRPr/>
            </a:pPr>
            <a:r>
              <a:rPr lang="en-US" altLang="en-US" sz="2400" b="1" dirty="0">
                <a:cs typeface="Calibri" panose="020F0502020204030204" pitchFamily="34" charset="0"/>
              </a:rPr>
              <a:t>#</a:t>
            </a:r>
            <a:r>
              <a:rPr lang="en-US" altLang="en-US" sz="2400" b="1" dirty="0">
                <a:latin typeface="Times New Roman" panose="02020603050405020304" pitchFamily="18" charset="0"/>
                <a:cs typeface="Times New Roman" panose="02020603050405020304" pitchFamily="18" charset="0"/>
              </a:rPr>
              <a:t> </a:t>
            </a:r>
            <a:r>
              <a:rPr lang="en-US" altLang="en-US" sz="2400" b="1" dirty="0">
                <a:cs typeface="Calibri" panose="020F0502020204030204" pitchFamily="34" charset="0"/>
              </a:rPr>
              <a:t>It</a:t>
            </a:r>
            <a:r>
              <a:rPr lang="en-US" altLang="en-US" sz="2400" b="1" dirty="0">
                <a:latin typeface="Times New Roman" panose="02020603050405020304" pitchFamily="18" charset="0"/>
                <a:cs typeface="Times New Roman" panose="02020603050405020304" pitchFamily="18" charset="0"/>
              </a:rPr>
              <a:t> </a:t>
            </a:r>
            <a:r>
              <a:rPr lang="en-US" altLang="en-US" sz="2400" b="1" dirty="0">
                <a:cs typeface="Calibri" panose="020F0502020204030204" pitchFamily="34" charset="0"/>
              </a:rPr>
              <a:t>returns</a:t>
            </a:r>
            <a:r>
              <a:rPr lang="en-US" altLang="en-US" sz="2400" b="1" dirty="0">
                <a:latin typeface="Times New Roman" panose="02020603050405020304" pitchFamily="18" charset="0"/>
                <a:cs typeface="Times New Roman" panose="02020603050405020304" pitchFamily="18" charset="0"/>
              </a:rPr>
              <a:t> </a:t>
            </a:r>
            <a:r>
              <a:rPr lang="en-US" altLang="en-US" sz="2400" b="1" dirty="0">
                <a:cs typeface="Calibri" panose="020F0502020204030204" pitchFamily="34" charset="0"/>
              </a:rPr>
              <a:t>index</a:t>
            </a:r>
            <a:r>
              <a:rPr lang="en-US" altLang="en-US" sz="2400" b="1" dirty="0">
                <a:latin typeface="Times New Roman" panose="02020603050405020304" pitchFamily="18" charset="0"/>
                <a:cs typeface="Times New Roman" panose="02020603050405020304" pitchFamily="18" charset="0"/>
              </a:rPr>
              <a:t> </a:t>
            </a:r>
            <a:r>
              <a:rPr lang="en-US" altLang="en-US" sz="2400" b="1" dirty="0">
                <a:cs typeface="Calibri" panose="020F0502020204030204" pitchFamily="34" charset="0"/>
              </a:rPr>
              <a:t>of</a:t>
            </a:r>
            <a:r>
              <a:rPr lang="en-US" altLang="en-US" sz="2400" b="1" dirty="0">
                <a:latin typeface="Times New Roman" panose="02020603050405020304" pitchFamily="18" charset="0"/>
                <a:cs typeface="Times New Roman" panose="02020603050405020304" pitchFamily="18" charset="0"/>
              </a:rPr>
              <a:t> </a:t>
            </a:r>
            <a:r>
              <a:rPr lang="en-US" altLang="en-US" sz="2400" b="1" dirty="0">
                <a:cs typeface="Calibri" panose="020F0502020204030204" pitchFamily="34" charset="0"/>
              </a:rPr>
              <a:t>n</a:t>
            </a:r>
            <a:r>
              <a:rPr lang="en-US" altLang="en-US" sz="2400" b="1" dirty="0">
                <a:latin typeface="Times New Roman" panose="02020603050405020304" pitchFamily="18" charset="0"/>
                <a:cs typeface="Times New Roman" panose="02020603050405020304" pitchFamily="18" charset="0"/>
              </a:rPr>
              <a:t> </a:t>
            </a:r>
            <a:r>
              <a:rPr lang="en-US" altLang="en-US" sz="2400" b="1" dirty="0">
                <a:cs typeface="Calibri" panose="020F0502020204030204" pitchFamily="34" charset="0"/>
              </a:rPr>
              <a:t>in</a:t>
            </a:r>
            <a:r>
              <a:rPr lang="en-US" altLang="en-US" sz="2400" b="1" dirty="0">
                <a:latin typeface="Times New Roman" panose="02020603050405020304" pitchFamily="18" charset="0"/>
                <a:cs typeface="Times New Roman" panose="02020603050405020304" pitchFamily="18" charset="0"/>
              </a:rPr>
              <a:t> </a:t>
            </a:r>
            <a:r>
              <a:rPr lang="en-US" altLang="en-US" sz="2400" b="1" dirty="0">
                <a:cs typeface="Calibri" panose="020F0502020204030204" pitchFamily="34" charset="0"/>
              </a:rPr>
              <a:t>given</a:t>
            </a:r>
            <a:r>
              <a:rPr lang="en-US" altLang="en-US" sz="2400" b="1" dirty="0">
                <a:latin typeface="Times New Roman" panose="02020603050405020304" pitchFamily="18" charset="0"/>
                <a:cs typeface="Times New Roman" panose="02020603050405020304" pitchFamily="18" charset="0"/>
              </a:rPr>
              <a:t> </a:t>
            </a:r>
            <a:r>
              <a:rPr lang="en-US" altLang="en-US" sz="2400" b="1" dirty="0">
                <a:cs typeface="Calibri" panose="020F0502020204030204" pitchFamily="34" charset="0"/>
              </a:rPr>
              <a:t>list1</a:t>
            </a:r>
            <a:r>
              <a:rPr lang="en-US" altLang="en-US" sz="2400" b="1" dirty="0">
                <a:latin typeface="Times New Roman" panose="02020603050405020304" pitchFamily="18" charset="0"/>
                <a:cs typeface="Times New Roman" panose="02020603050405020304" pitchFamily="18" charset="0"/>
              </a:rPr>
              <a:t> </a:t>
            </a:r>
            <a:r>
              <a:rPr lang="en-US" altLang="en-US" sz="2400" b="1" dirty="0">
                <a:cs typeface="Calibri" panose="020F0502020204030204" pitchFamily="34" charset="0"/>
              </a:rPr>
              <a:t>if</a:t>
            </a:r>
            <a:r>
              <a:rPr lang="en-US" altLang="en-US" sz="2400" b="1" dirty="0">
                <a:latin typeface="Times New Roman" panose="02020603050405020304" pitchFamily="18" charset="0"/>
                <a:cs typeface="Times New Roman" panose="02020603050405020304" pitchFamily="18" charset="0"/>
              </a:rPr>
              <a:t> </a:t>
            </a:r>
            <a:r>
              <a:rPr lang="en-US" altLang="en-US" sz="2400" b="1" dirty="0">
                <a:cs typeface="Calibri" panose="020F0502020204030204" pitchFamily="34" charset="0"/>
              </a:rPr>
              <a:t>present, </a:t>
            </a:r>
            <a:r>
              <a:rPr lang="en-US" sz="2400" b="1" dirty="0">
                <a:cs typeface="Calibri"/>
              </a:rPr>
              <a:t>#</a:t>
            </a:r>
            <a:r>
              <a:rPr lang="en-US" sz="2400" b="1" spc="-24" dirty="0">
                <a:latin typeface="Times New Roman"/>
                <a:cs typeface="Times New Roman"/>
              </a:rPr>
              <a:t> </a:t>
            </a:r>
            <a:r>
              <a:rPr lang="en-US" sz="2400" b="1" spc="-3" dirty="0">
                <a:cs typeface="Calibri"/>
              </a:rPr>
              <a:t>el</a:t>
            </a:r>
            <a:r>
              <a:rPr lang="en-US" sz="2400" b="1" dirty="0">
                <a:cs typeface="Calibri"/>
              </a:rPr>
              <a:t>se</a:t>
            </a:r>
            <a:r>
              <a:rPr lang="en-US" sz="2400" b="1" spc="-20" dirty="0">
                <a:latin typeface="Times New Roman"/>
                <a:cs typeface="Times New Roman"/>
              </a:rPr>
              <a:t> </a:t>
            </a:r>
            <a:r>
              <a:rPr lang="en-US" sz="2400" b="1" spc="3" dirty="0">
                <a:cs typeface="Calibri"/>
              </a:rPr>
              <a:t>r</a:t>
            </a:r>
            <a:r>
              <a:rPr lang="en-US" sz="2400" b="1" spc="-3" dirty="0">
                <a:cs typeface="Calibri"/>
              </a:rPr>
              <a:t>etu</a:t>
            </a:r>
            <a:r>
              <a:rPr lang="en-US" sz="2400" b="1" spc="-7" dirty="0">
                <a:cs typeface="Calibri"/>
              </a:rPr>
              <a:t>rns</a:t>
            </a:r>
            <a:r>
              <a:rPr lang="en-US" sz="2400" b="1" spc="3" dirty="0">
                <a:latin typeface="Times New Roman"/>
                <a:cs typeface="Times New Roman"/>
              </a:rPr>
              <a:t> </a:t>
            </a:r>
            <a:r>
              <a:rPr lang="en-US" sz="2400" b="1" dirty="0">
                <a:cs typeface="Calibri"/>
              </a:rPr>
              <a:t>-</a:t>
            </a:r>
            <a:r>
              <a:rPr lang="en-US" sz="2400" b="1" spc="-7" dirty="0">
                <a:cs typeface="Calibri"/>
              </a:rPr>
              <a:t>1</a:t>
            </a:r>
            <a:endParaRPr sz="2400" dirty="0">
              <a:latin typeface="Calibri"/>
              <a:cs typeface="Calibri"/>
            </a:endParaRPr>
          </a:p>
        </p:txBody>
      </p:sp>
      <p:sp>
        <p:nvSpPr>
          <p:cNvPr id="5" name="object 5"/>
          <p:cNvSpPr txBox="1"/>
          <p:nvPr/>
        </p:nvSpPr>
        <p:spPr>
          <a:xfrm>
            <a:off x="0" y="961542"/>
            <a:ext cx="12192000" cy="3929281"/>
          </a:xfrm>
          <a:prstGeom prst="rect">
            <a:avLst/>
          </a:prstGeom>
        </p:spPr>
        <p:txBody>
          <a:bodyPr wrap="square" lIns="0" tIns="0" rIns="0" bIns="0">
            <a:spAutoFit/>
          </a:bodyPr>
          <a:lstStyle>
            <a:lvl1pPr marL="138113">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spcBef>
                <a:spcPts val="640"/>
              </a:spcBef>
            </a:pPr>
            <a:r>
              <a:rPr lang="en-US" altLang="en-US" sz="2800" dirty="0">
                <a:cs typeface="Calibri" panose="020F0502020204030204" pitchFamily="34" charset="0"/>
              </a:rPr>
              <a:t># function call	result = binary_search(list1, n) </a:t>
            </a:r>
          </a:p>
          <a:p>
            <a:pPr lvl="1">
              <a:lnSpc>
                <a:spcPts val="1543"/>
              </a:lnSpc>
              <a:spcBef>
                <a:spcPts val="145"/>
              </a:spcBef>
            </a:pPr>
            <a:endParaRPr lang="en-US" altLang="en-US" sz="2800" dirty="0">
              <a:cs typeface="Calibri" panose="020F0502020204030204" pitchFamily="34" charset="0"/>
            </a:endParaRPr>
          </a:p>
          <a:p>
            <a:pPr lvl="1">
              <a:lnSpc>
                <a:spcPts val="1543"/>
              </a:lnSpc>
              <a:spcBef>
                <a:spcPts val="145"/>
              </a:spcBef>
            </a:pPr>
            <a:r>
              <a:rPr lang="en-US" altLang="en-US" sz="2800" dirty="0">
                <a:cs typeface="Calibri" panose="020F0502020204030204" pitchFamily="34" charset="0"/>
              </a:rPr>
              <a:t>if result != -1:</a:t>
            </a:r>
          </a:p>
          <a:p>
            <a:pPr lvl="1">
              <a:lnSpc>
                <a:spcPts val="1543"/>
              </a:lnSpc>
              <a:spcBef>
                <a:spcPts val="145"/>
              </a:spcBef>
            </a:pPr>
            <a:endParaRPr lang="en-US" altLang="en-US" sz="2800" dirty="0">
              <a:cs typeface="Calibri" panose="020F0502020204030204" pitchFamily="34" charset="0"/>
            </a:endParaRPr>
          </a:p>
          <a:p>
            <a:pPr marL="700517" lvl="1">
              <a:defRPr/>
            </a:pPr>
            <a:r>
              <a:rPr lang="en-US" sz="2800" spc="-3" dirty="0">
                <a:latin typeface="Calibri"/>
                <a:cs typeface="Calibri"/>
              </a:rPr>
              <a:t>p</a:t>
            </a:r>
            <a:r>
              <a:rPr lang="en-US" sz="2800" dirty="0">
                <a:latin typeface="Calibri"/>
                <a:cs typeface="Calibri"/>
              </a:rPr>
              <a:t>ri</a:t>
            </a:r>
            <a:r>
              <a:rPr lang="en-US" sz="2800" spc="-7" dirty="0">
                <a:latin typeface="Calibri"/>
                <a:cs typeface="Calibri"/>
              </a:rPr>
              <a:t>n</a:t>
            </a:r>
            <a:r>
              <a:rPr lang="en-US" sz="2800" dirty="0">
                <a:latin typeface="Calibri"/>
                <a:cs typeface="Calibri"/>
              </a:rPr>
              <a:t>t</a:t>
            </a:r>
            <a:r>
              <a:rPr lang="en-US" sz="2800" spc="-7" dirty="0">
                <a:latin typeface="Calibri"/>
                <a:cs typeface="Calibri"/>
              </a:rPr>
              <a:t>(</a:t>
            </a:r>
            <a:r>
              <a:rPr lang="en-US" sz="2800" dirty="0">
                <a:latin typeface="Calibri"/>
                <a:cs typeface="Calibri"/>
              </a:rPr>
              <a:t>"El</a:t>
            </a:r>
            <a:r>
              <a:rPr lang="en-US" sz="2800" spc="-7" dirty="0">
                <a:latin typeface="Calibri"/>
                <a:cs typeface="Calibri"/>
              </a:rPr>
              <a:t>e</a:t>
            </a:r>
            <a:r>
              <a:rPr lang="en-US" sz="2800" dirty="0">
                <a:latin typeface="Calibri"/>
                <a:cs typeface="Calibri"/>
              </a:rPr>
              <a:t>ment</a:t>
            </a:r>
            <a:r>
              <a:rPr lang="en-US" sz="2800" spc="-27" dirty="0">
                <a:latin typeface="Times New Roman"/>
                <a:cs typeface="Times New Roman"/>
              </a:rPr>
              <a:t> </a:t>
            </a:r>
            <a:r>
              <a:rPr lang="en-US" sz="2800" dirty="0">
                <a:latin typeface="Calibri"/>
                <a:cs typeface="Calibri"/>
              </a:rPr>
              <a:t>is</a:t>
            </a:r>
            <a:r>
              <a:rPr lang="en-US" sz="2800" spc="-17" dirty="0">
                <a:latin typeface="Times New Roman"/>
                <a:cs typeface="Times New Roman"/>
              </a:rPr>
              <a:t> </a:t>
            </a:r>
            <a:r>
              <a:rPr lang="en-US" sz="2800" spc="-3" dirty="0">
                <a:latin typeface="Calibri"/>
                <a:cs typeface="Calibri"/>
              </a:rPr>
              <a:t>p</a:t>
            </a:r>
            <a:r>
              <a:rPr lang="en-US" sz="2800" dirty="0">
                <a:latin typeface="Calibri"/>
                <a:cs typeface="Calibri"/>
              </a:rPr>
              <a:t>re</a:t>
            </a:r>
            <a:r>
              <a:rPr lang="en-US" sz="2800" spc="-10" dirty="0">
                <a:latin typeface="Calibri"/>
                <a:cs typeface="Calibri"/>
              </a:rPr>
              <a:t>s</a:t>
            </a:r>
            <a:r>
              <a:rPr lang="en-US" sz="2800" dirty="0">
                <a:latin typeface="Calibri"/>
                <a:cs typeface="Calibri"/>
              </a:rPr>
              <a:t>ent</a:t>
            </a:r>
            <a:r>
              <a:rPr lang="en-US" sz="2800" spc="-27" dirty="0">
                <a:latin typeface="Times New Roman"/>
                <a:cs typeface="Times New Roman"/>
              </a:rPr>
              <a:t> </a:t>
            </a:r>
            <a:r>
              <a:rPr lang="en-US" sz="2800" dirty="0">
                <a:latin typeface="Calibri"/>
                <a:cs typeface="Calibri"/>
              </a:rPr>
              <a:t>at</a:t>
            </a:r>
            <a:r>
              <a:rPr lang="en-US" sz="2800" spc="-17" dirty="0">
                <a:latin typeface="Times New Roman"/>
                <a:cs typeface="Times New Roman"/>
              </a:rPr>
              <a:t> </a:t>
            </a:r>
            <a:r>
              <a:rPr lang="en-US" sz="2800" dirty="0">
                <a:latin typeface="Calibri"/>
                <a:cs typeface="Calibri"/>
              </a:rPr>
              <a:t>i</a:t>
            </a:r>
            <a:r>
              <a:rPr lang="en-US" sz="2800" spc="-3" dirty="0">
                <a:latin typeface="Calibri"/>
                <a:cs typeface="Calibri"/>
              </a:rPr>
              <a:t>n</a:t>
            </a:r>
            <a:r>
              <a:rPr lang="en-US" sz="2800" spc="-7" dirty="0">
                <a:latin typeface="Calibri"/>
                <a:cs typeface="Calibri"/>
              </a:rPr>
              <a:t>d</a:t>
            </a:r>
            <a:r>
              <a:rPr lang="en-US" sz="2800" dirty="0">
                <a:latin typeface="Calibri"/>
                <a:cs typeface="Calibri"/>
              </a:rPr>
              <a:t>ex</a:t>
            </a:r>
            <a:r>
              <a:rPr lang="en-US" sz="2800" spc="-10" dirty="0">
                <a:latin typeface="Calibri"/>
                <a:cs typeface="Calibri"/>
              </a:rPr>
              <a:t>"</a:t>
            </a:r>
            <a:r>
              <a:rPr lang="en-US" sz="2800" dirty="0">
                <a:latin typeface="Calibri"/>
                <a:cs typeface="Calibri"/>
              </a:rPr>
              <a:t>,</a:t>
            </a:r>
            <a:r>
              <a:rPr lang="en-US" sz="2800" spc="-17" dirty="0">
                <a:latin typeface="Times New Roman"/>
                <a:cs typeface="Times New Roman"/>
              </a:rPr>
              <a:t> </a:t>
            </a:r>
            <a:r>
              <a:rPr lang="en-US" sz="2800" spc="-3" dirty="0">
                <a:latin typeface="Calibri"/>
                <a:cs typeface="Calibri"/>
              </a:rPr>
              <a:t>s</a:t>
            </a:r>
            <a:r>
              <a:rPr lang="en-US" sz="2800" dirty="0">
                <a:latin typeface="Calibri"/>
                <a:cs typeface="Calibri"/>
              </a:rPr>
              <a:t>t</a:t>
            </a:r>
            <a:r>
              <a:rPr lang="en-US" sz="2800" spc="-10" dirty="0">
                <a:latin typeface="Calibri"/>
                <a:cs typeface="Calibri"/>
              </a:rPr>
              <a:t>r</a:t>
            </a:r>
            <a:r>
              <a:rPr lang="en-US" sz="2800" spc="-3" dirty="0">
                <a:latin typeface="Calibri"/>
                <a:cs typeface="Calibri"/>
              </a:rPr>
              <a:t>(resu</a:t>
            </a:r>
            <a:r>
              <a:rPr lang="en-US" sz="2800" dirty="0">
                <a:latin typeface="Calibri"/>
                <a:cs typeface="Calibri"/>
              </a:rPr>
              <a:t>lt</a:t>
            </a:r>
            <a:r>
              <a:rPr lang="en-US" sz="2800" spc="-10" dirty="0">
                <a:latin typeface="Calibri"/>
                <a:cs typeface="Calibri"/>
              </a:rPr>
              <a:t>)</a:t>
            </a:r>
            <a:r>
              <a:rPr lang="en-US" sz="2800" dirty="0">
                <a:latin typeface="Calibri"/>
                <a:cs typeface="Calibri"/>
              </a:rPr>
              <a:t>)</a:t>
            </a:r>
            <a:r>
              <a:rPr lang="en-US" sz="2800" dirty="0">
                <a:latin typeface="Times New Roman"/>
                <a:cs typeface="Times New Roman"/>
              </a:rPr>
              <a:t> </a:t>
            </a:r>
            <a:r>
              <a:rPr lang="en-US" sz="2800" spc="-41" dirty="0">
                <a:latin typeface="Times New Roman"/>
                <a:cs typeface="Times New Roman"/>
              </a:rPr>
              <a:t> </a:t>
            </a:r>
          </a:p>
          <a:p>
            <a:pPr marL="700517" lvl="1">
              <a:defRPr/>
            </a:pPr>
            <a:r>
              <a:rPr lang="en-US" sz="2800" dirty="0">
                <a:latin typeface="Calibri"/>
                <a:cs typeface="Calibri"/>
              </a:rPr>
              <a:t>el</a:t>
            </a:r>
            <a:r>
              <a:rPr lang="en-US" sz="2800" spc="-3" dirty="0">
                <a:latin typeface="Calibri"/>
                <a:cs typeface="Calibri"/>
              </a:rPr>
              <a:t>s</a:t>
            </a:r>
            <a:r>
              <a:rPr lang="en-US" sz="2800" spc="-7" dirty="0">
                <a:latin typeface="Calibri"/>
                <a:cs typeface="Calibri"/>
              </a:rPr>
              <a:t>e</a:t>
            </a:r>
            <a:r>
              <a:rPr lang="en-US" sz="2800" dirty="0">
                <a:latin typeface="Calibri"/>
                <a:cs typeface="Calibri"/>
              </a:rPr>
              <a:t>:</a:t>
            </a:r>
          </a:p>
          <a:p>
            <a:pPr marL="700517" lvl="1">
              <a:defRPr/>
            </a:pPr>
            <a:r>
              <a:rPr lang="en-US" sz="2800" spc="-3" dirty="0">
                <a:cs typeface="Calibri"/>
              </a:rPr>
              <a:t>prin</a:t>
            </a:r>
            <a:r>
              <a:rPr lang="en-US" sz="2800" dirty="0">
                <a:cs typeface="Calibri"/>
              </a:rPr>
              <a:t>t("E</a:t>
            </a:r>
            <a:r>
              <a:rPr lang="en-US" sz="2800" spc="-10" dirty="0">
                <a:cs typeface="Calibri"/>
              </a:rPr>
              <a:t>l</a:t>
            </a:r>
            <a:r>
              <a:rPr lang="en-US" sz="2800" dirty="0">
                <a:cs typeface="Calibri"/>
              </a:rPr>
              <a:t>e</a:t>
            </a:r>
            <a:r>
              <a:rPr lang="en-US" sz="2800" spc="-3" dirty="0">
                <a:cs typeface="Calibri"/>
              </a:rPr>
              <a:t>m</a:t>
            </a:r>
            <a:r>
              <a:rPr lang="en-US" sz="2800" dirty="0">
                <a:cs typeface="Calibri"/>
              </a:rPr>
              <a:t>ent</a:t>
            </a:r>
            <a:r>
              <a:rPr lang="en-US" sz="2800" spc="-20" dirty="0">
                <a:latin typeface="Times New Roman"/>
                <a:cs typeface="Times New Roman"/>
              </a:rPr>
              <a:t> </a:t>
            </a:r>
            <a:r>
              <a:rPr lang="en-US" sz="2800" dirty="0">
                <a:cs typeface="Calibri"/>
              </a:rPr>
              <a:t>is</a:t>
            </a:r>
            <a:r>
              <a:rPr lang="en-US" sz="2800" spc="-27" dirty="0">
                <a:latin typeface="Times New Roman"/>
                <a:cs typeface="Times New Roman"/>
              </a:rPr>
              <a:t> </a:t>
            </a:r>
            <a:r>
              <a:rPr lang="en-US" sz="2800" spc="-3" dirty="0">
                <a:cs typeface="Calibri"/>
              </a:rPr>
              <a:t>n</a:t>
            </a:r>
            <a:r>
              <a:rPr lang="en-US" sz="2800" dirty="0">
                <a:cs typeface="Calibri"/>
              </a:rPr>
              <a:t>ot</a:t>
            </a:r>
            <a:r>
              <a:rPr lang="en-US" sz="2800" spc="-27" dirty="0">
                <a:latin typeface="Times New Roman"/>
                <a:cs typeface="Times New Roman"/>
              </a:rPr>
              <a:t> </a:t>
            </a:r>
            <a:r>
              <a:rPr lang="en-US" sz="2800" spc="-3" dirty="0">
                <a:cs typeface="Calibri"/>
              </a:rPr>
              <a:t>p</a:t>
            </a:r>
            <a:r>
              <a:rPr lang="en-US" sz="2800" spc="-10" dirty="0">
                <a:cs typeface="Calibri"/>
              </a:rPr>
              <a:t>r</a:t>
            </a:r>
            <a:r>
              <a:rPr lang="en-US" sz="2800" dirty="0">
                <a:cs typeface="Calibri"/>
              </a:rPr>
              <a:t>ese</a:t>
            </a:r>
            <a:r>
              <a:rPr lang="en-US" sz="2800" spc="-3" dirty="0">
                <a:cs typeface="Calibri"/>
              </a:rPr>
              <a:t>n</a:t>
            </a:r>
            <a:r>
              <a:rPr lang="en-US" sz="2800" dirty="0">
                <a:cs typeface="Calibri"/>
              </a:rPr>
              <a:t>t</a:t>
            </a:r>
            <a:r>
              <a:rPr lang="en-US" sz="2800" spc="-17" dirty="0">
                <a:latin typeface="Times New Roman"/>
                <a:cs typeface="Times New Roman"/>
              </a:rPr>
              <a:t> </a:t>
            </a:r>
            <a:r>
              <a:rPr lang="en-US" sz="2800" dirty="0">
                <a:cs typeface="Calibri"/>
              </a:rPr>
              <a:t>in</a:t>
            </a:r>
            <a:r>
              <a:rPr lang="en-US" sz="2800" spc="-24" dirty="0">
                <a:latin typeface="Times New Roman"/>
                <a:cs typeface="Times New Roman"/>
              </a:rPr>
              <a:t> </a:t>
            </a:r>
            <a:r>
              <a:rPr lang="en-US" sz="2800" dirty="0">
                <a:cs typeface="Calibri"/>
              </a:rPr>
              <a:t>li</a:t>
            </a:r>
            <a:r>
              <a:rPr lang="en-US" sz="2800" spc="-10" dirty="0">
                <a:cs typeface="Calibri"/>
              </a:rPr>
              <a:t>s</a:t>
            </a:r>
            <a:r>
              <a:rPr lang="en-US" sz="2800" dirty="0">
                <a:cs typeface="Calibri"/>
              </a:rPr>
              <a:t>t</a:t>
            </a:r>
            <a:r>
              <a:rPr lang="en-US" sz="2800" spc="-7" dirty="0">
                <a:cs typeface="Calibri"/>
              </a:rPr>
              <a:t>1</a:t>
            </a:r>
            <a:r>
              <a:rPr lang="en-US" sz="2800" dirty="0">
                <a:cs typeface="Calibri"/>
              </a:rPr>
              <a:t>")</a:t>
            </a:r>
          </a:p>
          <a:p>
            <a:pPr marL="700517" lvl="1">
              <a:defRPr/>
            </a:pPr>
            <a:endParaRPr lang="en-US" sz="2800" dirty="0">
              <a:cs typeface="Calibri"/>
            </a:endParaRPr>
          </a:p>
          <a:p>
            <a:pPr marL="613496" lvl="1">
              <a:spcBef>
                <a:spcPts val="627"/>
              </a:spcBef>
              <a:defRPr/>
            </a:pPr>
            <a:r>
              <a:rPr lang="en-US" sz="2400" b="1" u="sng" dirty="0">
                <a:latin typeface="Calibri"/>
                <a:cs typeface="Calibri"/>
              </a:rPr>
              <a:t>O</a:t>
            </a:r>
            <a:r>
              <a:rPr lang="en-US" sz="2400" b="1" u="sng" spc="-7" dirty="0">
                <a:latin typeface="Calibri"/>
                <a:cs typeface="Calibri"/>
              </a:rPr>
              <a:t>UT</a:t>
            </a:r>
            <a:r>
              <a:rPr lang="en-US" sz="2400" b="1" u="sng" spc="3" dirty="0">
                <a:latin typeface="Calibri"/>
                <a:cs typeface="Calibri"/>
              </a:rPr>
              <a:t> </a:t>
            </a:r>
            <a:r>
              <a:rPr lang="en-US" sz="2400" b="1" u="sng" spc="-3" dirty="0">
                <a:latin typeface="Calibri"/>
                <a:cs typeface="Calibri"/>
              </a:rPr>
              <a:t>P</a:t>
            </a:r>
            <a:r>
              <a:rPr lang="en-US" sz="2400" b="1" u="sng" spc="-7" dirty="0">
                <a:latin typeface="Calibri"/>
                <a:cs typeface="Calibri"/>
              </a:rPr>
              <a:t>U</a:t>
            </a:r>
            <a:r>
              <a:rPr lang="en-US" sz="2400" b="1" u="sng" dirty="0">
                <a:latin typeface="Calibri"/>
                <a:cs typeface="Calibri"/>
              </a:rPr>
              <a:t>T</a:t>
            </a:r>
            <a:endParaRPr lang="en-US" sz="2400" dirty="0">
              <a:latin typeface="Calibri"/>
              <a:cs typeface="Calibri"/>
            </a:endParaRPr>
          </a:p>
          <a:p>
            <a:pPr marL="613496" lvl="1">
              <a:spcBef>
                <a:spcPts val="648"/>
              </a:spcBef>
              <a:defRPr/>
            </a:pPr>
            <a:r>
              <a:rPr lang="en-US" sz="2800" spc="-3" dirty="0">
                <a:latin typeface="Calibri"/>
                <a:cs typeface="Calibri"/>
              </a:rPr>
              <a:t>E</a:t>
            </a:r>
            <a:r>
              <a:rPr lang="en-US" sz="2800" dirty="0">
                <a:latin typeface="Calibri"/>
                <a:cs typeface="Calibri"/>
              </a:rPr>
              <a:t>le</a:t>
            </a:r>
            <a:r>
              <a:rPr lang="en-US" sz="2800" spc="-3" dirty="0">
                <a:latin typeface="Calibri"/>
                <a:cs typeface="Calibri"/>
              </a:rPr>
              <a:t>m</a:t>
            </a:r>
            <a:r>
              <a:rPr lang="en-US" sz="2800" dirty="0">
                <a:latin typeface="Calibri"/>
                <a:cs typeface="Calibri"/>
              </a:rPr>
              <a:t>ent</a:t>
            </a:r>
            <a:r>
              <a:rPr lang="en-US" sz="2800" spc="-20" dirty="0">
                <a:latin typeface="Times New Roman"/>
                <a:cs typeface="Times New Roman"/>
              </a:rPr>
              <a:t> </a:t>
            </a:r>
            <a:r>
              <a:rPr lang="en-US" sz="2800" dirty="0">
                <a:latin typeface="Calibri"/>
                <a:cs typeface="Calibri"/>
              </a:rPr>
              <a:t>is</a:t>
            </a:r>
            <a:r>
              <a:rPr lang="en-US" sz="2800" spc="-27" dirty="0">
                <a:latin typeface="Times New Roman"/>
                <a:cs typeface="Times New Roman"/>
              </a:rPr>
              <a:t> </a:t>
            </a:r>
            <a:r>
              <a:rPr lang="en-US" sz="2800" spc="-3" dirty="0">
                <a:latin typeface="Calibri"/>
                <a:cs typeface="Calibri"/>
              </a:rPr>
              <a:t>presen</a:t>
            </a:r>
            <a:r>
              <a:rPr lang="en-US" sz="2800" dirty="0">
                <a:latin typeface="Calibri"/>
                <a:cs typeface="Calibri"/>
              </a:rPr>
              <a:t>t</a:t>
            </a:r>
            <a:r>
              <a:rPr lang="en-US" sz="2800" spc="-24" dirty="0">
                <a:latin typeface="Times New Roman"/>
                <a:cs typeface="Times New Roman"/>
              </a:rPr>
              <a:t> </a:t>
            </a:r>
            <a:r>
              <a:rPr lang="en-US" sz="2800" dirty="0">
                <a:latin typeface="Calibri"/>
                <a:cs typeface="Calibri"/>
              </a:rPr>
              <a:t>at</a:t>
            </a:r>
            <a:r>
              <a:rPr lang="en-US" sz="2800" spc="-17" dirty="0">
                <a:latin typeface="Times New Roman"/>
                <a:cs typeface="Times New Roman"/>
              </a:rPr>
              <a:t> </a:t>
            </a:r>
            <a:r>
              <a:rPr lang="en-US" sz="2800" dirty="0">
                <a:latin typeface="Calibri"/>
                <a:cs typeface="Calibri"/>
              </a:rPr>
              <a:t>i</a:t>
            </a:r>
            <a:r>
              <a:rPr lang="en-US" sz="2800" spc="-7" dirty="0">
                <a:latin typeface="Calibri"/>
                <a:cs typeface="Calibri"/>
              </a:rPr>
              <a:t>n</a:t>
            </a:r>
            <a:r>
              <a:rPr lang="en-US" sz="2800" spc="-3" dirty="0">
                <a:latin typeface="Calibri"/>
                <a:cs typeface="Calibri"/>
              </a:rPr>
              <a:t>d</a:t>
            </a:r>
            <a:r>
              <a:rPr lang="en-US" sz="2800" spc="-7" dirty="0">
                <a:latin typeface="Calibri"/>
                <a:cs typeface="Calibri"/>
              </a:rPr>
              <a:t>e</a:t>
            </a:r>
            <a:r>
              <a:rPr lang="en-US" sz="2800" dirty="0">
                <a:latin typeface="Calibri"/>
                <a:cs typeface="Calibri"/>
              </a:rPr>
              <a:t>x</a:t>
            </a:r>
            <a:r>
              <a:rPr lang="en-US" sz="2800" spc="-27" dirty="0">
                <a:latin typeface="Times New Roman"/>
                <a:cs typeface="Times New Roman"/>
              </a:rPr>
              <a:t> </a:t>
            </a:r>
            <a:r>
              <a:rPr lang="en-US" sz="2800" dirty="0">
                <a:latin typeface="Calibri"/>
                <a:cs typeface="Calibri"/>
              </a:rPr>
              <a:t>4</a:t>
            </a:r>
          </a:p>
          <a:p>
            <a:pPr>
              <a:lnSpc>
                <a:spcPts val="1543"/>
              </a:lnSpc>
              <a:spcBef>
                <a:spcPts val="145"/>
              </a:spcBef>
            </a:pPr>
            <a:endParaRPr lang="en-US" altLang="en-US" sz="1400" dirty="0">
              <a:cs typeface="Calibri" panose="020F0502020204030204" pitchFamily="34" charset="0"/>
            </a:endParaRPr>
          </a:p>
        </p:txBody>
      </p:sp>
    </p:spTree>
    <p:extLst>
      <p:ext uri="{BB962C8B-B14F-4D97-AF65-F5344CB8AC3E}">
        <p14:creationId xmlns:p14="http://schemas.microsoft.com/office/powerpoint/2010/main" val="3403422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TotalTime>
  <Words>2701</Words>
  <Application>Microsoft Office PowerPoint</Application>
  <PresentationFormat>Widescreen</PresentationFormat>
  <Paragraphs>244</Paragraphs>
  <Slides>105</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105</vt:i4>
      </vt:variant>
    </vt:vector>
  </HeadingPairs>
  <TitlesOfParts>
    <vt:vector size="112" baseType="lpstr">
      <vt:lpstr>Arial</vt:lpstr>
      <vt:lpstr>Calibri</vt:lpstr>
      <vt:lpstr>Calibri Light</vt:lpstr>
      <vt:lpstr>Consolas</vt:lpstr>
      <vt:lpstr>inherit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123</dc:creator>
  <cp:lastModifiedBy>Arif Kamal</cp:lastModifiedBy>
  <cp:revision>69</cp:revision>
  <dcterms:created xsi:type="dcterms:W3CDTF">2024-09-18T22:27:58Z</dcterms:created>
  <dcterms:modified xsi:type="dcterms:W3CDTF">2025-10-17T11:30:02Z</dcterms:modified>
</cp:coreProperties>
</file>